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54" y="-9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c9eea1d84_5_20:notes"/>
          <p:cNvSpPr txBox="1">
            <a:spLocks noGrp="1"/>
          </p:cNvSpPr>
          <p:nvPr>
            <p:ph type="body" idx="1"/>
          </p:nvPr>
        </p:nvSpPr>
        <p:spPr>
          <a:xfrm>
            <a:off x="685483" y="4343150"/>
            <a:ext cx="5487051" cy="4115025"/>
          </a:xfrm>
          <a:prstGeom prst="rect">
            <a:avLst/>
          </a:prstGeom>
        </p:spPr>
        <p:txBody>
          <a:bodyPr spcFirstLastPara="1" wrap="square" lIns="88500" tIns="88500" rIns="88500" bIns="88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2cc9eea1d84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c9eea1d84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" name="Google Shape;77;g2cc9eea1d84_5_25:notes"/>
          <p:cNvSpPr txBox="1">
            <a:spLocks noGrp="1"/>
          </p:cNvSpPr>
          <p:nvPr>
            <p:ph type="body" idx="1"/>
          </p:nvPr>
        </p:nvSpPr>
        <p:spPr>
          <a:xfrm>
            <a:off x="685483" y="4343150"/>
            <a:ext cx="5487051" cy="41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제안사가 본사업을 이해한 것으로는 국가의 </a:t>
            </a:r>
            <a:r>
              <a:rPr lang="ko-KR" altLang="en-US" sz="1400" dirty="0"/>
              <a:t>고령 </a:t>
            </a:r>
            <a:r>
              <a:rPr lang="en-US" altLang="ko-KR" sz="1400" dirty="0"/>
              <a:t>/ </a:t>
            </a:r>
            <a:r>
              <a:rPr lang="ko-KR" altLang="en-US" sz="1400" dirty="0"/>
              <a:t>독거 노인</a:t>
            </a:r>
            <a:r>
              <a:rPr lang="en" sz="1400" dirty="0"/>
              <a:t> 대책에 서 조기발견 개입과 관련된 재난 피해자등의 위기 심리지원 강화에 대한 중요성이 강조되고 있고 이를 통해 궁극적으로 효율적인 재난</a:t>
            </a:r>
            <a:r>
              <a:rPr lang="ko-KR" altLang="en-US" sz="1400" dirty="0"/>
              <a:t>고령 </a:t>
            </a:r>
            <a:r>
              <a:rPr lang="en-US" altLang="ko-KR" sz="1400" dirty="0"/>
              <a:t>/ </a:t>
            </a:r>
            <a:r>
              <a:rPr lang="ko-KR" altLang="en-US" sz="1400" dirty="0"/>
              <a:t>독거 노인</a:t>
            </a:r>
            <a:r>
              <a:rPr lang="en" sz="1400" dirty="0"/>
              <a:t> 서비스 제공이 필요한것으로 사업을 이해했습니다</a:t>
            </a:r>
            <a:endParaRPr sz="1400" dirty="0"/>
          </a:p>
        </p:txBody>
      </p:sp>
      <p:sp>
        <p:nvSpPr>
          <p:cNvPr id="78" name="Google Shape;78;g2cc9eea1d84_5_25:notes"/>
          <p:cNvSpPr txBox="1">
            <a:spLocks noGrp="1"/>
          </p:cNvSpPr>
          <p:nvPr>
            <p:ph type="sldNum" idx="12"/>
          </p:nvPr>
        </p:nvSpPr>
        <p:spPr>
          <a:xfrm>
            <a:off x="3883859" y="8684840"/>
            <a:ext cx="2972554" cy="45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2</a:t>
            </a:fld>
            <a:endParaRPr sz="1400"/>
          </a:p>
        </p:txBody>
      </p:sp>
      <p:pic>
        <p:nvPicPr>
          <p:cNvPr id="79" name="Google Shape;79;g2cc9eea1d84_5_25:notes" descr="화면 캡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8136" y="4606549"/>
            <a:ext cx="4421742" cy="358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c9eea1d84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g2cc9eea1d84_5_64:notes"/>
          <p:cNvSpPr txBox="1">
            <a:spLocks noGrp="1"/>
          </p:cNvSpPr>
          <p:nvPr>
            <p:ph type="body" idx="1"/>
          </p:nvPr>
        </p:nvSpPr>
        <p:spPr>
          <a:xfrm>
            <a:off x="685483" y="4343150"/>
            <a:ext cx="5487051" cy="41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18" name="Google Shape;118;g2cc9eea1d84_5_64:notes"/>
          <p:cNvSpPr txBox="1">
            <a:spLocks noGrp="1"/>
          </p:cNvSpPr>
          <p:nvPr>
            <p:ph type="sldNum" idx="12"/>
          </p:nvPr>
        </p:nvSpPr>
        <p:spPr>
          <a:xfrm>
            <a:off x="3883859" y="8684840"/>
            <a:ext cx="2972554" cy="45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3</a:t>
            </a:fld>
            <a:endParaRPr sz="1400"/>
          </a:p>
        </p:txBody>
      </p:sp>
      <p:pic>
        <p:nvPicPr>
          <p:cNvPr id="119" name="Google Shape;119;g2cc9eea1d84_5_64:notes" descr="화면 캡처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8136" y="4606549"/>
            <a:ext cx="4421742" cy="358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c9eea1d84_5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g2cc9eea1d84_5_119:notes"/>
          <p:cNvSpPr txBox="1">
            <a:spLocks noGrp="1"/>
          </p:cNvSpPr>
          <p:nvPr>
            <p:ph type="body" idx="1"/>
          </p:nvPr>
        </p:nvSpPr>
        <p:spPr>
          <a:xfrm>
            <a:off x="685483" y="4343150"/>
            <a:ext cx="5487051" cy="41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74" name="Google Shape;174;g2cc9eea1d84_5_119:notes"/>
          <p:cNvSpPr txBox="1">
            <a:spLocks noGrp="1"/>
          </p:cNvSpPr>
          <p:nvPr>
            <p:ph type="sldNum" idx="12"/>
          </p:nvPr>
        </p:nvSpPr>
        <p:spPr>
          <a:xfrm>
            <a:off x="3883859" y="8684840"/>
            <a:ext cx="2972554" cy="45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4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c9eea1d84_5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6" name="Google Shape;216;g2cc9eea1d84_5_162:notes"/>
          <p:cNvSpPr txBox="1">
            <a:spLocks noGrp="1"/>
          </p:cNvSpPr>
          <p:nvPr>
            <p:ph type="body" idx="1"/>
          </p:nvPr>
        </p:nvSpPr>
        <p:spPr>
          <a:xfrm>
            <a:off x="685483" y="4343150"/>
            <a:ext cx="5487051" cy="41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17" name="Google Shape;217;g2cc9eea1d84_5_162:notes"/>
          <p:cNvSpPr txBox="1">
            <a:spLocks noGrp="1"/>
          </p:cNvSpPr>
          <p:nvPr>
            <p:ph type="sldNum" idx="12"/>
          </p:nvPr>
        </p:nvSpPr>
        <p:spPr>
          <a:xfrm>
            <a:off x="3883859" y="8684840"/>
            <a:ext cx="2972554" cy="45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5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c9eea1d84_5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9" name="Google Shape;299;g2cc9eea1d84_5_244:notes"/>
          <p:cNvSpPr txBox="1">
            <a:spLocks noGrp="1"/>
          </p:cNvSpPr>
          <p:nvPr>
            <p:ph type="body" idx="1"/>
          </p:nvPr>
        </p:nvSpPr>
        <p:spPr>
          <a:xfrm>
            <a:off x="685483" y="4343150"/>
            <a:ext cx="5487051" cy="411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300" name="Google Shape;300;g2cc9eea1d84_5_244:notes"/>
          <p:cNvSpPr txBox="1">
            <a:spLocks noGrp="1"/>
          </p:cNvSpPr>
          <p:nvPr>
            <p:ph type="sldNum" idx="12"/>
          </p:nvPr>
        </p:nvSpPr>
        <p:spPr>
          <a:xfrm>
            <a:off x="3883859" y="8684840"/>
            <a:ext cx="2972554" cy="457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450" tIns="44725" rIns="89450" bIns="447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6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c9eea1d84_5_347:notes"/>
          <p:cNvSpPr txBox="1">
            <a:spLocks noGrp="1"/>
          </p:cNvSpPr>
          <p:nvPr>
            <p:ph type="body" idx="1"/>
          </p:nvPr>
        </p:nvSpPr>
        <p:spPr>
          <a:xfrm>
            <a:off x="685483" y="4343150"/>
            <a:ext cx="5487051" cy="4115025"/>
          </a:xfrm>
          <a:prstGeom prst="rect">
            <a:avLst/>
          </a:prstGeom>
        </p:spPr>
        <p:txBody>
          <a:bodyPr spcFirstLastPara="1" wrap="square" lIns="88500" tIns="88500" rIns="88500" bIns="88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cc9eea1d84_5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cc9eea1d84_5_415:notes"/>
          <p:cNvSpPr txBox="1">
            <a:spLocks noGrp="1"/>
          </p:cNvSpPr>
          <p:nvPr>
            <p:ph type="body" idx="1"/>
          </p:nvPr>
        </p:nvSpPr>
        <p:spPr>
          <a:xfrm>
            <a:off x="685483" y="4343150"/>
            <a:ext cx="5487051" cy="4115025"/>
          </a:xfrm>
          <a:prstGeom prst="rect">
            <a:avLst/>
          </a:prstGeom>
        </p:spPr>
        <p:txBody>
          <a:bodyPr spcFirstLastPara="1" wrap="square" lIns="88500" tIns="88500" rIns="88500" bIns="88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cc9eea1d84_5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최종_빈화면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최종_빈화면">
  <p:cSld name="1_최종_빈화면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5"/>
          <p:cNvGrpSpPr/>
          <p:nvPr/>
        </p:nvGrpSpPr>
        <p:grpSpPr>
          <a:xfrm>
            <a:off x="120140" y="1340768"/>
            <a:ext cx="8928992" cy="5112568"/>
            <a:chOff x="279672" y="1628775"/>
            <a:chExt cx="9396000" cy="4882401"/>
          </a:xfrm>
        </p:grpSpPr>
        <p:grpSp>
          <p:nvGrpSpPr>
            <p:cNvPr id="62" name="Google Shape;62;p15"/>
            <p:cNvGrpSpPr/>
            <p:nvPr/>
          </p:nvGrpSpPr>
          <p:grpSpPr>
            <a:xfrm>
              <a:off x="279672" y="6332577"/>
              <a:ext cx="9396000" cy="178599"/>
              <a:chOff x="179482" y="6265083"/>
              <a:chExt cx="2786441" cy="178599"/>
            </a:xfrm>
          </p:grpSpPr>
          <p:sp>
            <p:nvSpPr>
              <p:cNvPr id="63" name="Google Shape;63;p15"/>
              <p:cNvSpPr/>
              <p:nvPr/>
            </p:nvSpPr>
            <p:spPr>
              <a:xfrm>
                <a:off x="184861" y="6300806"/>
                <a:ext cx="2775683" cy="142876"/>
              </a:xfrm>
              <a:prstGeom prst="rect">
                <a:avLst/>
              </a:prstGeom>
              <a:gradFill>
                <a:gsLst>
                  <a:gs pos="0">
                    <a:srgbClr val="7A7A7A"/>
                  </a:gs>
                  <a:gs pos="50000">
                    <a:srgbClr val="686868"/>
                  </a:gs>
                  <a:gs pos="51000">
                    <a:srgbClr val="515151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179482" y="6265083"/>
                <a:ext cx="2786441" cy="35112"/>
              </a:xfrm>
              <a:custGeom>
                <a:avLst/>
                <a:gdLst/>
                <a:ahLst/>
                <a:cxnLst/>
                <a:rect l="l" t="t" r="r" b="b"/>
                <a:pathLst>
                  <a:path w="2797200" h="47628" extrusionOk="0">
                    <a:moveTo>
                      <a:pt x="47628" y="0"/>
                    </a:moveTo>
                    <a:lnTo>
                      <a:pt x="2749572" y="0"/>
                    </a:lnTo>
                    <a:lnTo>
                      <a:pt x="2797200" y="47628"/>
                    </a:lnTo>
                    <a:lnTo>
                      <a:pt x="0" y="47628"/>
                    </a:lnTo>
                    <a:lnTo>
                      <a:pt x="476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A9A9A"/>
                  </a:gs>
                  <a:gs pos="51000">
                    <a:srgbClr val="373737"/>
                  </a:gs>
                  <a:gs pos="100000">
                    <a:srgbClr val="373737"/>
                  </a:gs>
                </a:gsLst>
                <a:lin ang="5400000" scaled="0"/>
              </a:gra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" name="Google Shape;65;p15"/>
            <p:cNvSpPr/>
            <p:nvPr/>
          </p:nvSpPr>
          <p:spPr>
            <a:xfrm>
              <a:off x="373194" y="1628775"/>
              <a:ext cx="9208956" cy="47196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6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  <a:effectLst>
              <a:outerShdw blurRad="76200" dist="38100" algn="l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6" name="Google Shape;66;p15"/>
            <p:cNvGrpSpPr/>
            <p:nvPr/>
          </p:nvGrpSpPr>
          <p:grpSpPr>
            <a:xfrm>
              <a:off x="297672" y="1707517"/>
              <a:ext cx="9360000" cy="402621"/>
              <a:chOff x="857224" y="1441508"/>
              <a:chExt cx="2928958" cy="402621"/>
            </a:xfrm>
          </p:grpSpPr>
          <p:sp>
            <p:nvSpPr>
              <p:cNvPr id="67" name="Google Shape;67;p15"/>
              <p:cNvSpPr/>
              <p:nvPr/>
            </p:nvSpPr>
            <p:spPr>
              <a:xfrm>
                <a:off x="857224" y="1486939"/>
                <a:ext cx="2928958" cy="357190"/>
              </a:xfrm>
              <a:prstGeom prst="roundRect">
                <a:avLst>
                  <a:gd name="adj" fmla="val 11335"/>
                </a:avLst>
              </a:prstGeom>
              <a:solidFill>
                <a:srgbClr val="366092"/>
              </a:solidFill>
              <a:ln>
                <a:noFill/>
              </a:ln>
              <a:effectLst>
                <a:outerShdw blurRad="50800" dist="25400" dir="5400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 b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8" name="Google Shape;68;p15"/>
              <p:cNvCxnSpPr/>
              <p:nvPr/>
            </p:nvCxnSpPr>
            <p:spPr>
              <a:xfrm>
                <a:off x="879754" y="1441508"/>
                <a:ext cx="288389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최종_빈화면">
  <p:cSld name="2_최종_빈화면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화면 캡처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4427538" y="6648450"/>
            <a:ext cx="288925" cy="1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110412" y="1340768"/>
            <a:ext cx="8928992" cy="5112568"/>
            <a:chOff x="279672" y="1628775"/>
            <a:chExt cx="9396000" cy="4882401"/>
          </a:xfrm>
        </p:grpSpPr>
        <p:grpSp>
          <p:nvGrpSpPr>
            <p:cNvPr id="54" name="Google Shape;54;p13"/>
            <p:cNvGrpSpPr/>
            <p:nvPr/>
          </p:nvGrpSpPr>
          <p:grpSpPr>
            <a:xfrm>
              <a:off x="279672" y="6332577"/>
              <a:ext cx="9396000" cy="178599"/>
              <a:chOff x="179482" y="6265083"/>
              <a:chExt cx="2786441" cy="178599"/>
            </a:xfrm>
          </p:grpSpPr>
          <p:sp>
            <p:nvSpPr>
              <p:cNvPr id="55" name="Google Shape;55;p13"/>
              <p:cNvSpPr/>
              <p:nvPr/>
            </p:nvSpPr>
            <p:spPr>
              <a:xfrm>
                <a:off x="184861" y="6300806"/>
                <a:ext cx="2775683" cy="142876"/>
              </a:xfrm>
              <a:prstGeom prst="rect">
                <a:avLst/>
              </a:prstGeom>
              <a:gradFill>
                <a:gsLst>
                  <a:gs pos="0">
                    <a:srgbClr val="7A7A7A"/>
                  </a:gs>
                  <a:gs pos="50000">
                    <a:srgbClr val="686868"/>
                  </a:gs>
                  <a:gs pos="51000">
                    <a:srgbClr val="515151"/>
                  </a:gs>
                  <a:gs pos="100000">
                    <a:srgbClr val="666666"/>
                  </a:gs>
                </a:gsLst>
                <a:lin ang="5400000" scaled="0"/>
              </a:gra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79482" y="6265083"/>
                <a:ext cx="2786441" cy="35112"/>
              </a:xfrm>
              <a:custGeom>
                <a:avLst/>
                <a:gdLst/>
                <a:ahLst/>
                <a:cxnLst/>
                <a:rect l="l" t="t" r="r" b="b"/>
                <a:pathLst>
                  <a:path w="2797200" h="47628" extrusionOk="0">
                    <a:moveTo>
                      <a:pt x="47628" y="0"/>
                    </a:moveTo>
                    <a:lnTo>
                      <a:pt x="2749572" y="0"/>
                    </a:lnTo>
                    <a:lnTo>
                      <a:pt x="2797200" y="47628"/>
                    </a:lnTo>
                    <a:lnTo>
                      <a:pt x="0" y="47628"/>
                    </a:lnTo>
                    <a:lnTo>
                      <a:pt x="476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A9A9A"/>
                  </a:gs>
                  <a:gs pos="51000">
                    <a:srgbClr val="373737"/>
                  </a:gs>
                  <a:gs pos="100000">
                    <a:srgbClr val="373737"/>
                  </a:gs>
                </a:gsLst>
                <a:lin ang="5400000" scaled="0"/>
              </a:gradFill>
              <a:ln>
                <a:noFill/>
              </a:ln>
              <a:effectLst>
                <a:reflection stA="50000" endA="300" endPos="90000" sy="-100000" algn="bl" rotWithShape="0"/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" name="Google Shape;57;p13"/>
            <p:cNvSpPr/>
            <p:nvPr/>
          </p:nvSpPr>
          <p:spPr>
            <a:xfrm>
              <a:off x="373194" y="1628775"/>
              <a:ext cx="9208956" cy="47196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6000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  <a:effectLst>
              <a:outerShdw blurRad="76200" dist="38100" algn="l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" name="Google Shape;58;p13"/>
            <p:cNvCxnSpPr/>
            <p:nvPr/>
          </p:nvCxnSpPr>
          <p:spPr>
            <a:xfrm>
              <a:off x="369671" y="1707517"/>
              <a:ext cx="9216001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gif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1990950" y="2745756"/>
            <a:ext cx="5162100" cy="136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chemeClr val="dk1"/>
                </a:solidFill>
              </a:rPr>
              <a:t>AIP(Aging In Place)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dk1"/>
                </a:solidFill>
              </a:rPr>
              <a:t>경기도 고령자 Lifecare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통합 </a:t>
            </a:r>
            <a:r>
              <a:rPr lang="en" sz="2000" b="1" dirty="0">
                <a:solidFill>
                  <a:schemeClr val="dk1"/>
                </a:solidFill>
              </a:rPr>
              <a:t>정보 </a:t>
            </a:r>
            <a:r>
              <a:rPr lang="ko-KR" altLang="en-US" sz="2000" b="1" dirty="0">
                <a:solidFill>
                  <a:schemeClr val="dk1"/>
                </a:solidFill>
              </a:rPr>
              <a:t>플랫폼</a:t>
            </a:r>
            <a:r>
              <a:rPr lang="en" sz="2000" b="1" dirty="0">
                <a:solidFill>
                  <a:schemeClr val="dk1"/>
                </a:solidFill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</a:rPr>
              <a:t>구축 방안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E1A08-326C-D440-D7F7-346FBA2CAEC1}"/>
              </a:ext>
            </a:extLst>
          </p:cNvPr>
          <p:cNvSpPr txBox="1"/>
          <p:nvPr/>
        </p:nvSpPr>
        <p:spPr>
          <a:xfrm>
            <a:off x="3130296" y="5358383"/>
            <a:ext cx="2883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박 범</a:t>
            </a:r>
            <a:endParaRPr lang="en-US" altLang="ko-KR" dirty="0"/>
          </a:p>
          <a:p>
            <a:pPr algn="ctr"/>
            <a:r>
              <a:rPr lang="ko-KR" altLang="en-US" dirty="0"/>
              <a:t>아주대 교수</a:t>
            </a:r>
            <a:r>
              <a:rPr lang="en-US" altLang="ko-KR" dirty="0"/>
              <a:t> / </a:t>
            </a:r>
            <a:r>
              <a:rPr lang="ko-KR" altLang="en-US" dirty="0" err="1"/>
              <a:t>휴민텍</a:t>
            </a:r>
            <a:r>
              <a:rPr lang="ko-KR" altLang="en-US" dirty="0"/>
              <a:t> 대표</a:t>
            </a:r>
            <a:endParaRPr lang="en-US" altLang="ko-KR" dirty="0"/>
          </a:p>
          <a:p>
            <a:pPr algn="ctr"/>
            <a:r>
              <a:rPr lang="en-US" altLang="ko-KR" dirty="0"/>
              <a:t>ppark@ajou.ac.kr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03EA1C-8C98-8622-AAFF-D93E57E18FE2}"/>
              </a:ext>
            </a:extLst>
          </p:cNvPr>
          <p:cNvSpPr txBox="1"/>
          <p:nvPr/>
        </p:nvSpPr>
        <p:spPr>
          <a:xfrm>
            <a:off x="3541776" y="4581425"/>
            <a:ext cx="206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2024 / 04 / 23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250826" y="692696"/>
            <a:ext cx="86423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</a:rPr>
              <a:t>고령 </a:t>
            </a:r>
            <a:r>
              <a:rPr lang="en-US" altLang="ko-KR" b="1" dirty="0">
                <a:solidFill>
                  <a:schemeClr val="dk1"/>
                </a:solidFill>
              </a:rPr>
              <a:t>/ </a:t>
            </a:r>
            <a:r>
              <a:rPr lang="ko-KR" altLang="en-US" b="1" dirty="0">
                <a:solidFill>
                  <a:schemeClr val="dk1"/>
                </a:solidFill>
              </a:rPr>
              <a:t>독거 노인</a:t>
            </a:r>
            <a:r>
              <a:rPr lang="en" b="1" dirty="0">
                <a:solidFill>
                  <a:schemeClr val="dk1"/>
                </a:solidFill>
              </a:rPr>
              <a:t> 인구가 증가함에 따라 환경·사회·문화적 변화와 고령자들의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스트레스 </a:t>
            </a:r>
            <a:r>
              <a:rPr lang="en" b="1" dirty="0">
                <a:solidFill>
                  <a:schemeClr val="dk1"/>
                </a:solidFill>
              </a:rPr>
              <a:t>증가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b="1" dirty="0">
                <a:solidFill>
                  <a:schemeClr val="dk1"/>
                </a:solidFill>
              </a:rPr>
              <a:t>우울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증상 및 장애에 대처하기 위하여 제공할 수 있는 포괄적인 </a:t>
            </a:r>
            <a:r>
              <a:rPr lang="ko-KR" altLang="en-US" b="1" dirty="0">
                <a:solidFill>
                  <a:schemeClr val="dk1"/>
                </a:solidFill>
              </a:rPr>
              <a:t>고령 </a:t>
            </a:r>
            <a:r>
              <a:rPr lang="en-US" altLang="ko-KR" b="1" dirty="0">
                <a:solidFill>
                  <a:schemeClr val="dk1"/>
                </a:solidFill>
              </a:rPr>
              <a:t>/ </a:t>
            </a:r>
            <a:r>
              <a:rPr lang="ko-KR" altLang="en-US" b="1" dirty="0">
                <a:solidFill>
                  <a:schemeClr val="dk1"/>
                </a:solidFill>
              </a:rPr>
              <a:t>독거 노인</a:t>
            </a:r>
            <a:r>
              <a:rPr lang="en" b="1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건강지원 및 관리체계가 필요합니다.</a:t>
            </a:r>
            <a:endParaRPr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7688058" y="215856"/>
            <a:ext cx="13020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I. 제안 개요</a:t>
            </a:r>
            <a:endParaRPr dirty="0"/>
          </a:p>
        </p:txBody>
      </p:sp>
      <p:sp>
        <p:nvSpPr>
          <p:cNvPr id="83" name="Google Shape;83;p18"/>
          <p:cNvSpPr txBox="1"/>
          <p:nvPr/>
        </p:nvSpPr>
        <p:spPr>
          <a:xfrm>
            <a:off x="250825" y="221178"/>
            <a:ext cx="6445411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사업의 이해도</a:t>
            </a:r>
            <a:endParaRPr sz="1800" b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8"/>
          <p:cNvGrpSpPr/>
          <p:nvPr/>
        </p:nvGrpSpPr>
        <p:grpSpPr>
          <a:xfrm>
            <a:off x="556802" y="2449156"/>
            <a:ext cx="8191663" cy="1690227"/>
            <a:chOff x="693263" y="4463642"/>
            <a:chExt cx="5595016" cy="1861894"/>
          </a:xfrm>
        </p:grpSpPr>
        <p:pic>
          <p:nvPicPr>
            <p:cNvPr id="85" name="Google Shape;85;p18" descr="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36599" y="4467649"/>
              <a:ext cx="1795468" cy="664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8" descr="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3263" y="4472549"/>
              <a:ext cx="1795468" cy="664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8" descr="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64931" y="4463642"/>
              <a:ext cx="1795468" cy="664821"/>
            </a:xfrm>
            <a:prstGeom prst="rect">
              <a:avLst/>
            </a:prstGeom>
            <a:noFill/>
            <a:ln w="19050" cap="flat" cmpd="sng">
              <a:solidFill>
                <a:srgbClr val="C00000"/>
              </a:solidFill>
              <a:prstDash val="dot"/>
              <a:miter lim="800000"/>
              <a:headEnd type="none" w="sm" len="sm"/>
              <a:tailEnd type="none" w="sm" len="sm"/>
            </a:ln>
          </p:spPr>
        </p:pic>
        <p:sp>
          <p:nvSpPr>
            <p:cNvPr id="88" name="Google Shape;88;p18"/>
            <p:cNvSpPr txBox="1"/>
            <p:nvPr/>
          </p:nvSpPr>
          <p:spPr>
            <a:xfrm>
              <a:off x="698200" y="4507207"/>
              <a:ext cx="1785600" cy="528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300" dirty="0"/>
                <a:t>접근성 </a:t>
              </a:r>
              <a:r>
                <a:rPr lang="en" sz="13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개선을 통한 </a:t>
              </a:r>
              <a:endParaRPr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altLang="en-US" sz="1300" dirty="0"/>
                <a:t>고령 </a:t>
              </a:r>
              <a:r>
                <a:rPr lang="en-US" altLang="ko-KR" sz="1300" dirty="0"/>
                <a:t>/ </a:t>
              </a:r>
              <a:r>
                <a:rPr lang="ko-KR" altLang="en-US" sz="1300" dirty="0"/>
                <a:t>독거 노인</a:t>
              </a:r>
              <a:r>
                <a:rPr lang="en" sz="13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서비스 이용 제고</a:t>
              </a:r>
              <a:endParaRPr sz="1500" dirty="0"/>
            </a:p>
          </p:txBody>
        </p:sp>
        <p:sp>
          <p:nvSpPr>
            <p:cNvPr id="89" name="Google Shape;89;p18"/>
            <p:cNvSpPr txBox="1"/>
            <p:nvPr/>
          </p:nvSpPr>
          <p:spPr>
            <a:xfrm>
              <a:off x="2666271" y="4512273"/>
              <a:ext cx="1623300" cy="569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400"/>
                <a:buFont typeface="Arial"/>
                <a:buNone/>
              </a:pPr>
              <a:r>
                <a:rPr lang="ko-KR" altLang="en-US" dirty="0">
                  <a:solidFill>
                    <a:srgbClr val="C00000"/>
                  </a:solidFill>
                </a:rPr>
                <a:t>고령 </a:t>
              </a:r>
              <a:r>
                <a:rPr lang="en-US" altLang="ko-KR" dirty="0">
                  <a:solidFill>
                    <a:srgbClr val="C00000"/>
                  </a:solidFill>
                </a:rPr>
                <a:t>/ </a:t>
              </a:r>
              <a:r>
                <a:rPr lang="ko-KR" altLang="en-US" dirty="0">
                  <a:solidFill>
                    <a:srgbClr val="C00000"/>
                  </a:solidFill>
                </a:rPr>
                <a:t>독거 노인</a:t>
              </a:r>
              <a:r>
                <a:rPr lang="en" sz="1400" b="0" i="0" u="none" strike="noStrike" cap="none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 문제 </a:t>
              </a:r>
              <a:endParaRPr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조기발견 및 </a:t>
              </a:r>
              <a:r>
                <a:rPr lang="ko-KR" altLang="en-US" dirty="0">
                  <a:solidFill>
                    <a:srgbClr val="C00000"/>
                  </a:solidFill>
                </a:rPr>
                <a:t>관리</a:t>
              </a:r>
              <a:r>
                <a:rPr lang="en-US" altLang="ko-KR" dirty="0">
                  <a:solidFill>
                    <a:srgbClr val="C00000"/>
                  </a:solidFill>
                </a:rPr>
                <a:t> / </a:t>
              </a:r>
              <a:r>
                <a:rPr lang="ko-KR" altLang="en-US" dirty="0">
                  <a:solidFill>
                    <a:srgbClr val="C00000"/>
                  </a:solidFill>
                </a:rPr>
                <a:t>지원</a:t>
              </a:r>
              <a:r>
                <a:rPr lang="en" sz="1400" b="0" i="0" u="none" strike="noStrike" cap="none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 강화</a:t>
              </a:r>
              <a:endParaRPr dirty="0"/>
            </a:p>
          </p:txBody>
        </p:sp>
        <p:sp>
          <p:nvSpPr>
            <p:cNvPr id="90" name="Google Shape;90;p18"/>
            <p:cNvSpPr txBox="1"/>
            <p:nvPr/>
          </p:nvSpPr>
          <p:spPr>
            <a:xfrm>
              <a:off x="4561780" y="4507531"/>
              <a:ext cx="1616351" cy="5288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300" dirty="0"/>
                <a:t>지역 사회·문화 활동을 통한</a:t>
              </a:r>
              <a:endParaRPr sz="1300" dirty="0"/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altLang="en-US" sz="1300" dirty="0"/>
                <a:t>고령 </a:t>
              </a:r>
              <a:r>
                <a:rPr lang="en-US" altLang="ko-KR" sz="1300" dirty="0"/>
                <a:t>/ </a:t>
              </a:r>
              <a:r>
                <a:rPr lang="ko-KR" altLang="en-US" sz="1300" dirty="0"/>
                <a:t>독거 노인지원체계</a:t>
              </a:r>
              <a:r>
                <a:rPr lang="en" sz="13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구축</a:t>
              </a:r>
              <a:endParaRPr sz="1500" dirty="0"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93263" y="5194300"/>
              <a:ext cx="1795468" cy="1128864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72000" rIns="36000" bIns="36000" anchor="t" anchorCtr="0">
              <a:noAutofit/>
            </a:bodyPr>
            <a:lstStyle/>
            <a:p>
              <a:pPr marL="8890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en" sz="1100" dirty="0">
                  <a:solidFill>
                    <a:srgbClr val="3F3F3F"/>
                  </a:solidFill>
                </a:rPr>
                <a:t>고령자 건강</a:t>
              </a: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증진 서비스 접근성 제고</a:t>
              </a:r>
              <a:endParaRPr sz="11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0" indent="-88900" algn="l" rtl="0">
                <a:spcBef>
                  <a:spcPts val="30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ko-KR" altLang="en-US" sz="1100" dirty="0">
                  <a:solidFill>
                    <a:srgbClr val="3F3F3F"/>
                  </a:solidFill>
                </a:rPr>
                <a:t>고령 </a:t>
              </a:r>
              <a:r>
                <a:rPr lang="en-US" altLang="ko-KR" sz="1100" dirty="0">
                  <a:solidFill>
                    <a:srgbClr val="3F3F3F"/>
                  </a:solidFill>
                </a:rPr>
                <a:t>/ </a:t>
              </a:r>
              <a:r>
                <a:rPr lang="ko-KR" altLang="en-US" sz="1100" dirty="0">
                  <a:solidFill>
                    <a:srgbClr val="3F3F3F"/>
                  </a:solidFill>
                </a:rPr>
                <a:t>독거 노인에</a:t>
              </a: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대한 </a:t>
              </a:r>
              <a:r>
                <a:rPr lang="ko-KR" altLang="en-US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객관적 지표 제시 </a:t>
              </a:r>
              <a:r>
                <a:rPr lang="ko-KR" altLang="en-US" sz="1100" dirty="0">
                  <a:solidFill>
                    <a:srgbClr val="3F3F3F"/>
                  </a:solidFill>
                </a:rPr>
                <a:t>및 </a:t>
              </a: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국민</a:t>
              </a:r>
              <a:r>
                <a:rPr lang="ko-KR" altLang="en-US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적</a:t>
              </a: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관심 제고</a:t>
              </a:r>
              <a:endParaRPr sz="11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0" indent="-88900" algn="l" rtl="0">
                <a:spcBef>
                  <a:spcPts val="30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정신 및 </a:t>
              </a:r>
              <a:r>
                <a:rPr lang="ko-KR" altLang="en-US" sz="1100" dirty="0">
                  <a:solidFill>
                    <a:srgbClr val="3F3F3F"/>
                  </a:solidFill>
                </a:rPr>
                <a:t>신체</a:t>
              </a: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질환자에 대한 불합리한 차별 개선</a:t>
              </a:r>
              <a:endParaRPr sz="11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0" indent="-19050" algn="l" rtl="0"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2564931" y="5194300"/>
              <a:ext cx="1795468" cy="1128864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72000" rIns="36000" bIns="36000" anchor="t" anchorCtr="0">
              <a:noAutofit/>
            </a:bodyPr>
            <a:lstStyle/>
            <a:p>
              <a:pPr marL="8890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우울, 불안 등에 대한 </a:t>
              </a:r>
              <a:r>
                <a:rPr lang="en" sz="1100" dirty="0">
                  <a:solidFill>
                    <a:srgbClr val="3F3F3F"/>
                  </a:solidFill>
                </a:rPr>
                <a:t>경기도 </a:t>
              </a: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지역사회 서비스 강화</a:t>
              </a:r>
              <a:endParaRPr dirty="0"/>
            </a:p>
            <a:p>
              <a:pPr marL="88900" marR="0" lvl="0" indent="-88900" algn="l" rtl="0">
                <a:spcBef>
                  <a:spcPts val="30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ko-KR" altLang="en-US" sz="1100" dirty="0">
                  <a:solidFill>
                    <a:srgbClr val="3F3F3F"/>
                  </a:solidFill>
                </a:rPr>
                <a:t>정신 </a:t>
              </a:r>
              <a:r>
                <a:rPr lang="en-US" altLang="ko-KR" sz="1100" dirty="0">
                  <a:solidFill>
                    <a:srgbClr val="3F3F3F"/>
                  </a:solidFill>
                </a:rPr>
                <a:t>/ </a:t>
              </a:r>
              <a:r>
                <a:rPr lang="ko-KR" altLang="en-US" sz="1100" dirty="0">
                  <a:solidFill>
                    <a:srgbClr val="3F3F3F"/>
                  </a:solidFill>
                </a:rPr>
                <a:t>신체 건강 </a:t>
              </a:r>
              <a:r>
                <a:rPr lang="ko-KR" altLang="en-US" sz="1100" dirty="0" err="1">
                  <a:solidFill>
                    <a:srgbClr val="3F3F3F"/>
                  </a:solidFill>
                </a:rPr>
                <a:t>위험군</a:t>
              </a:r>
              <a:r>
                <a:rPr lang="ko-KR" altLang="en-US" sz="1100" dirty="0">
                  <a:solidFill>
                    <a:srgbClr val="3F3F3F"/>
                  </a:solidFill>
                </a:rPr>
                <a:t> </a:t>
              </a: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집중 관</a:t>
              </a:r>
              <a:r>
                <a:rPr lang="ko-KR" altLang="en-US" sz="1100" dirty="0">
                  <a:solidFill>
                    <a:srgbClr val="3F3F3F"/>
                  </a:solidFill>
                </a:rPr>
                <a:t>리</a:t>
              </a:r>
              <a:endParaRPr lang="en" sz="11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0" indent="-88900" algn="l" rtl="0">
                <a:spcBef>
                  <a:spcPts val="30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ko-KR" altLang="en-US" sz="1100" dirty="0">
                  <a:solidFill>
                    <a:srgbClr val="C00000"/>
                  </a:solidFill>
                </a:rPr>
                <a:t>고령 </a:t>
              </a:r>
              <a:r>
                <a:rPr lang="en-US" altLang="ko-KR" sz="1100" dirty="0">
                  <a:solidFill>
                    <a:srgbClr val="C00000"/>
                  </a:solidFill>
                </a:rPr>
                <a:t>/ </a:t>
              </a:r>
              <a:r>
                <a:rPr lang="ko-KR" altLang="en-US" sz="1100" dirty="0">
                  <a:solidFill>
                    <a:srgbClr val="C00000"/>
                  </a:solidFill>
                </a:rPr>
                <a:t>독거 노인</a:t>
              </a:r>
              <a:r>
                <a:rPr lang="en" sz="1100" dirty="0">
                  <a:solidFill>
                    <a:srgbClr val="C00000"/>
                  </a:solidFill>
                </a:rPr>
                <a:t>의 인지·신체 건강 </a:t>
              </a:r>
              <a:r>
                <a:rPr lang="ko-KR" altLang="en-US" sz="1100" dirty="0">
                  <a:solidFill>
                    <a:srgbClr val="C00000"/>
                  </a:solidFill>
                </a:rPr>
                <a:t>모니터링 및 관리 지원 체계 구축</a:t>
              </a:r>
              <a:endParaRPr lang="en" sz="1100" dirty="0">
                <a:solidFill>
                  <a:srgbClr val="C00000"/>
                </a:solidFill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4443637" y="5196671"/>
              <a:ext cx="1844642" cy="112886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44000" tIns="72000" rIns="36000" bIns="36000" anchor="t" anchorCtr="0">
              <a:noAutofit/>
            </a:bodyPr>
            <a:lstStyle/>
            <a:p>
              <a:pPr marL="88900" marR="0" lvl="0" indent="-8890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ko-KR" altLang="en-US" sz="1100" dirty="0">
                  <a:solidFill>
                    <a:srgbClr val="3F3F3F"/>
                  </a:solidFill>
                </a:rPr>
                <a:t>고령 </a:t>
              </a:r>
              <a:r>
                <a:rPr lang="en-US" altLang="ko-KR" sz="1100" dirty="0">
                  <a:solidFill>
                    <a:srgbClr val="3F3F3F"/>
                  </a:solidFill>
                </a:rPr>
                <a:t>/ </a:t>
              </a:r>
              <a:r>
                <a:rPr lang="ko-KR" altLang="en-US" sz="1100" dirty="0">
                  <a:solidFill>
                    <a:srgbClr val="3F3F3F"/>
                  </a:solidFill>
                </a:rPr>
                <a:t>독거 노인의</a:t>
              </a:r>
              <a:r>
                <a:rPr lang="en" sz="1100" dirty="0">
                  <a:solidFill>
                    <a:srgbClr val="3F3F3F"/>
                  </a:solidFill>
                </a:rPr>
                <a:t> 사회 변화 적응</a:t>
              </a:r>
              <a:r>
                <a:rPr lang="ko-KR" altLang="en-US" sz="1100" dirty="0">
                  <a:solidFill>
                    <a:srgbClr val="3F3F3F"/>
                  </a:solidFill>
                </a:rPr>
                <a:t>지</a:t>
              </a:r>
              <a:r>
                <a:rPr lang="en" sz="11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원</a:t>
              </a:r>
              <a:endParaRPr dirty="0"/>
            </a:p>
            <a:p>
              <a:pPr marL="88900" marR="0" lvl="0" indent="-88900" algn="l" rtl="0">
                <a:spcBef>
                  <a:spcPts val="30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en" sz="1100" dirty="0">
                  <a:solidFill>
                    <a:srgbClr val="3F3F3F"/>
                  </a:solidFill>
                </a:rPr>
                <a:t>건강한 취미 활동 지원</a:t>
              </a:r>
              <a:endParaRPr dirty="0"/>
            </a:p>
            <a:p>
              <a:pPr marL="88900" marR="0" lvl="0" indent="-88900" algn="l" rtl="0">
                <a:spcBef>
                  <a:spcPts val="30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Char char="•"/>
              </a:pPr>
              <a:r>
                <a:rPr lang="en" sz="1100" dirty="0">
                  <a:solidFill>
                    <a:srgbClr val="3F3F3F"/>
                  </a:solidFill>
                </a:rPr>
                <a:t>비혈연적 사회적 관계 구축으로 사회 복귀 지원 및 삶의 만족도 개선</a:t>
              </a:r>
              <a:endParaRPr dirty="0"/>
            </a:p>
          </p:txBody>
        </p:sp>
      </p:grpSp>
      <p:sp>
        <p:nvSpPr>
          <p:cNvPr id="94" name="Google Shape;94;p18"/>
          <p:cNvSpPr/>
          <p:nvPr/>
        </p:nvSpPr>
        <p:spPr>
          <a:xfrm>
            <a:off x="1547664" y="4149080"/>
            <a:ext cx="609600" cy="2715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4319972" y="4152076"/>
            <a:ext cx="609600" cy="2715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1E4E79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7056276" y="4164170"/>
            <a:ext cx="609600" cy="2715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18"/>
          <p:cNvGrpSpPr/>
          <p:nvPr/>
        </p:nvGrpSpPr>
        <p:grpSpPr>
          <a:xfrm>
            <a:off x="822448" y="1351977"/>
            <a:ext cx="6865610" cy="1097180"/>
            <a:chOff x="1349266" y="1283705"/>
            <a:chExt cx="5674057" cy="1460376"/>
          </a:xfrm>
        </p:grpSpPr>
        <p:pic>
          <p:nvPicPr>
            <p:cNvPr id="98" name="Google Shape;98;p18" descr="화살표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 flipH="1">
              <a:off x="3974427" y="1157154"/>
              <a:ext cx="708336" cy="24655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" name="Google Shape;99;p18"/>
            <p:cNvGrpSpPr/>
            <p:nvPr/>
          </p:nvGrpSpPr>
          <p:grpSpPr>
            <a:xfrm>
              <a:off x="1349266" y="1283705"/>
              <a:ext cx="5674057" cy="1363601"/>
              <a:chOff x="602070" y="2981761"/>
              <a:chExt cx="5674057" cy="1363601"/>
            </a:xfrm>
          </p:grpSpPr>
          <p:pic>
            <p:nvPicPr>
              <p:cNvPr id="100" name="Google Shape;100;p18" descr="22"/>
              <p:cNvPicPr preferRelativeResize="0"/>
              <p:nvPr/>
            </p:nvPicPr>
            <p:blipFill rotWithShape="1">
              <a:blip r:embed="rId5">
                <a:alphaModFix/>
              </a:blip>
              <a:srcRect r="180"/>
              <a:stretch/>
            </p:blipFill>
            <p:spPr>
              <a:xfrm>
                <a:off x="602070" y="2981761"/>
                <a:ext cx="5674057" cy="13636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" name="Google Shape;101;p18"/>
              <p:cNvSpPr/>
              <p:nvPr/>
            </p:nvSpPr>
            <p:spPr>
              <a:xfrm>
                <a:off x="1697295" y="3099105"/>
                <a:ext cx="4205476" cy="651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50" b="0" dirty="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국가적 </a:t>
                </a:r>
                <a:r>
                  <a:rPr lang="ko-KR" altLang="en-US" sz="1050" dirty="0">
                    <a:solidFill>
                      <a:srgbClr val="595959"/>
                    </a:solidFill>
                  </a:rPr>
                  <a:t>고령 </a:t>
                </a:r>
                <a:r>
                  <a:rPr lang="en-US" altLang="ko-KR" sz="1050" dirty="0">
                    <a:solidFill>
                      <a:srgbClr val="595959"/>
                    </a:solidFill>
                  </a:rPr>
                  <a:t>/ </a:t>
                </a:r>
                <a:r>
                  <a:rPr lang="ko-KR" altLang="en-US" sz="1050" dirty="0">
                    <a:solidFill>
                      <a:srgbClr val="595959"/>
                    </a:solidFill>
                  </a:rPr>
                  <a:t>독거 노인</a:t>
                </a:r>
                <a:r>
                  <a:rPr lang="en" sz="1050" dirty="0">
                    <a:solidFill>
                      <a:srgbClr val="595959"/>
                    </a:solidFill>
                  </a:rPr>
                  <a:t> </a:t>
                </a:r>
                <a:r>
                  <a:rPr lang="en" sz="1050" b="0" dirty="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건강정책 마련을 통한</a:t>
                </a:r>
                <a:br>
                  <a:rPr lang="en" sz="1600" b="1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1600" b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효율적인 </a:t>
                </a:r>
                <a:r>
                  <a:rPr lang="ko-KR" altLang="en-US" sz="1600" dirty="0"/>
                  <a:t>고령 </a:t>
                </a:r>
                <a:r>
                  <a:rPr lang="en-US" altLang="ko-KR" sz="1600" dirty="0"/>
                  <a:t>/ </a:t>
                </a:r>
                <a:r>
                  <a:rPr lang="ko-KR" altLang="en-US" sz="1600" dirty="0"/>
                  <a:t>독거 노인</a:t>
                </a:r>
                <a:r>
                  <a:rPr lang="en" sz="1600" dirty="0"/>
                  <a:t> Lifecare </a:t>
                </a:r>
                <a:r>
                  <a:rPr lang="en" sz="1600" b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서비스 제공</a:t>
                </a:r>
                <a:endParaRPr dirty="0"/>
              </a:p>
            </p:txBody>
          </p:sp>
        </p:grpSp>
        <p:sp>
          <p:nvSpPr>
            <p:cNvPr id="102" name="Google Shape;102;p18"/>
            <p:cNvSpPr txBox="1"/>
            <p:nvPr/>
          </p:nvSpPr>
          <p:spPr>
            <a:xfrm>
              <a:off x="3158971" y="2349791"/>
              <a:ext cx="2711462" cy="294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0070C0"/>
                  </a:solidFill>
                </a:rPr>
                <a:t>고령 </a:t>
              </a:r>
              <a:r>
                <a:rPr lang="en-US" altLang="ko-KR" sz="1200" dirty="0">
                  <a:solidFill>
                    <a:srgbClr val="0070C0"/>
                  </a:solidFill>
                </a:rPr>
                <a:t>/ </a:t>
              </a:r>
              <a:r>
                <a:rPr lang="ko-KR" altLang="en-US" sz="1200" dirty="0">
                  <a:solidFill>
                    <a:srgbClr val="0070C0"/>
                  </a:solidFill>
                </a:rPr>
                <a:t>독거 노인</a:t>
              </a:r>
              <a:r>
                <a:rPr lang="en" sz="1200" dirty="0">
                  <a:solidFill>
                    <a:srgbClr val="0070C0"/>
                  </a:solidFill>
                </a:rPr>
                <a:t>의 정신 건강 및 신체 건강 케어</a:t>
              </a:r>
              <a:endParaRPr dirty="0"/>
            </a:p>
          </p:txBody>
        </p:sp>
      </p:grpSp>
      <p:sp>
        <p:nvSpPr>
          <p:cNvPr id="103" name="Google Shape;103;p18"/>
          <p:cNvSpPr/>
          <p:nvPr/>
        </p:nvSpPr>
        <p:spPr>
          <a:xfrm>
            <a:off x="556788" y="4833156"/>
            <a:ext cx="8191676" cy="138432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56788" y="6152638"/>
            <a:ext cx="114622" cy="71324"/>
          </a:xfrm>
          <a:custGeom>
            <a:avLst/>
            <a:gdLst/>
            <a:ahLst/>
            <a:cxnLst/>
            <a:rect l="l" t="t" r="r" b="b"/>
            <a:pathLst>
              <a:path w="114" h="136" extrusionOk="0">
                <a:moveTo>
                  <a:pt x="0" y="0"/>
                </a:moveTo>
                <a:lnTo>
                  <a:pt x="0" y="136"/>
                </a:lnTo>
                <a:lnTo>
                  <a:pt x="114" y="136"/>
                </a:lnTo>
              </a:path>
            </a:pathLst>
          </a:custGeom>
          <a:noFill/>
          <a:ln w="19050" cap="flat" cmpd="sng">
            <a:solidFill>
              <a:srgbClr val="3B6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/>
          <p:nvPr/>
        </p:nvSpPr>
        <p:spPr>
          <a:xfrm flipH="1">
            <a:off x="8633841" y="6152638"/>
            <a:ext cx="114623" cy="71324"/>
          </a:xfrm>
          <a:custGeom>
            <a:avLst/>
            <a:gdLst/>
            <a:ahLst/>
            <a:cxnLst/>
            <a:rect l="l" t="t" r="r" b="b"/>
            <a:pathLst>
              <a:path w="114" h="136" extrusionOk="0">
                <a:moveTo>
                  <a:pt x="0" y="0"/>
                </a:moveTo>
                <a:lnTo>
                  <a:pt x="0" y="136"/>
                </a:lnTo>
                <a:lnTo>
                  <a:pt x="114" y="136"/>
                </a:lnTo>
              </a:path>
            </a:pathLst>
          </a:custGeom>
          <a:noFill/>
          <a:ln w="19050" cap="flat" cmpd="sng">
            <a:solidFill>
              <a:srgbClr val="3B6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/>
          <p:nvPr/>
        </p:nvSpPr>
        <p:spPr>
          <a:xfrm rot="10800000" flipH="1">
            <a:off x="556788" y="4833156"/>
            <a:ext cx="114622" cy="72945"/>
          </a:xfrm>
          <a:custGeom>
            <a:avLst/>
            <a:gdLst/>
            <a:ahLst/>
            <a:cxnLst/>
            <a:rect l="l" t="t" r="r" b="b"/>
            <a:pathLst>
              <a:path w="114" h="136" extrusionOk="0">
                <a:moveTo>
                  <a:pt x="0" y="0"/>
                </a:moveTo>
                <a:lnTo>
                  <a:pt x="0" y="136"/>
                </a:lnTo>
                <a:lnTo>
                  <a:pt x="114" y="136"/>
                </a:lnTo>
              </a:path>
            </a:pathLst>
          </a:custGeom>
          <a:noFill/>
          <a:ln w="19050" cap="flat" cmpd="sng">
            <a:solidFill>
              <a:srgbClr val="3B6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/>
          <p:nvPr/>
        </p:nvSpPr>
        <p:spPr>
          <a:xfrm rot="10800000">
            <a:off x="8633841" y="4833156"/>
            <a:ext cx="114623" cy="72945"/>
          </a:xfrm>
          <a:custGeom>
            <a:avLst/>
            <a:gdLst/>
            <a:ahLst/>
            <a:cxnLst/>
            <a:rect l="l" t="t" r="r" b="b"/>
            <a:pathLst>
              <a:path w="114" h="136" extrusionOk="0">
                <a:moveTo>
                  <a:pt x="0" y="0"/>
                </a:moveTo>
                <a:lnTo>
                  <a:pt x="0" y="136"/>
                </a:lnTo>
                <a:lnTo>
                  <a:pt x="114" y="136"/>
                </a:lnTo>
              </a:path>
            </a:pathLst>
          </a:custGeom>
          <a:noFill/>
          <a:ln w="19050" cap="flat" cmpd="sng">
            <a:solidFill>
              <a:srgbClr val="3B6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483768" y="4899627"/>
            <a:ext cx="3615900" cy="135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t" anchorCtr="0">
            <a:spAutoFit/>
          </a:bodyPr>
          <a:lstStyle/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050"/>
              <a:buFont typeface="Noto Sans Symbols"/>
              <a:buChar char="⮚"/>
            </a:pPr>
            <a:r>
              <a:rPr lang="en" sz="105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국민 </a:t>
            </a:r>
            <a:r>
              <a:rPr lang="ko-KR" altLang="en-US" sz="1050" b="1" dirty="0">
                <a:solidFill>
                  <a:srgbClr val="366092"/>
                </a:solidFill>
              </a:rPr>
              <a:t>고령 </a:t>
            </a:r>
            <a:r>
              <a:rPr lang="en-US" altLang="ko-KR" sz="1050" b="1" dirty="0">
                <a:solidFill>
                  <a:srgbClr val="366092"/>
                </a:solidFill>
              </a:rPr>
              <a:t>/ </a:t>
            </a:r>
            <a:r>
              <a:rPr lang="ko-KR" altLang="en-US" sz="1050" b="1" dirty="0">
                <a:solidFill>
                  <a:srgbClr val="366092"/>
                </a:solidFill>
              </a:rPr>
              <a:t>독거 노인</a:t>
            </a:r>
            <a:r>
              <a:rPr lang="en" sz="1050" b="1" dirty="0">
                <a:solidFill>
                  <a:srgbClr val="366092"/>
                </a:solidFill>
              </a:rPr>
              <a:t> Lifecare</a:t>
            </a:r>
            <a:r>
              <a:rPr lang="en" sz="105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 서비스 제공</a:t>
            </a:r>
            <a:endParaRPr sz="1050" b="1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50"/>
              <a:buFont typeface="Noto Sans Symbols"/>
              <a:buChar char="⮚"/>
            </a:pPr>
            <a:r>
              <a:rPr lang="ko-KR" altLang="en-US" sz="1050" b="1" dirty="0">
                <a:solidFill>
                  <a:srgbClr val="3F3F3F"/>
                </a:solidFill>
              </a:rPr>
              <a:t>고령 </a:t>
            </a:r>
            <a:r>
              <a:rPr lang="en-US" altLang="ko-KR" sz="1050" b="1" dirty="0">
                <a:solidFill>
                  <a:srgbClr val="3F3F3F"/>
                </a:solidFill>
              </a:rPr>
              <a:t>/ </a:t>
            </a:r>
            <a:r>
              <a:rPr lang="ko-KR" altLang="en-US" sz="1050" b="1" dirty="0">
                <a:solidFill>
                  <a:srgbClr val="3F3F3F"/>
                </a:solidFill>
              </a:rPr>
              <a:t>독거 노인</a:t>
            </a:r>
            <a:r>
              <a:rPr lang="en" sz="105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b="1" dirty="0">
                <a:solidFill>
                  <a:srgbClr val="3F3F3F"/>
                </a:solidFill>
              </a:rPr>
              <a:t>적극적 돌봄 </a:t>
            </a:r>
            <a:r>
              <a:rPr lang="en" sz="105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지원</a:t>
            </a:r>
            <a:endParaRPr sz="105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050"/>
              <a:buFont typeface="Noto Sans Symbols"/>
              <a:buChar char="⮚"/>
            </a:pPr>
            <a:r>
              <a:rPr lang="en" sz="1050" b="1" dirty="0">
                <a:solidFill>
                  <a:srgbClr val="366092"/>
                </a:solidFill>
              </a:rPr>
              <a:t>사회 변화 적응 및 사회 복귀 지원</a:t>
            </a:r>
            <a:endParaRPr sz="1050" b="1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050"/>
              <a:buFont typeface="Noto Sans Symbols"/>
              <a:buChar char="⮚"/>
            </a:pPr>
            <a:r>
              <a:rPr lang="en" sz="105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지역 사회 </a:t>
            </a:r>
            <a:r>
              <a:rPr lang="en" sz="1050" b="1" dirty="0">
                <a:solidFill>
                  <a:srgbClr val="366092"/>
                </a:solidFill>
              </a:rPr>
              <a:t>서비스</a:t>
            </a:r>
            <a:r>
              <a:rPr lang="en" sz="105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로 삶의 질 향상</a:t>
            </a:r>
            <a:endParaRPr sz="1050" b="1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Noto Sans Symbols"/>
              <a:buChar char="⮚"/>
            </a:pPr>
            <a:r>
              <a:rPr lang="en" sz="1050" b="1" dirty="0">
                <a:solidFill>
                  <a:srgbClr val="262626"/>
                </a:solidFill>
              </a:rPr>
              <a:t>질환의</a:t>
            </a:r>
            <a:r>
              <a:rPr lang="en" sz="105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적극적 예방 </a:t>
            </a:r>
            <a:r>
              <a:rPr lang="en" sz="1050" b="1" dirty="0">
                <a:solidFill>
                  <a:srgbClr val="262626"/>
                </a:solidFill>
              </a:rPr>
              <a:t>및 치료</a:t>
            </a:r>
            <a:endParaRPr sz="105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Noto Sans Symbols"/>
              <a:buChar char="⮚"/>
            </a:pPr>
            <a:r>
              <a:rPr lang="en" sz="1050" b="1" dirty="0">
                <a:solidFill>
                  <a:srgbClr val="262626"/>
                </a:solidFill>
              </a:rPr>
              <a:t>신체 건강 및 인지적</a:t>
            </a:r>
            <a:r>
              <a:rPr lang="en" sz="1050" b="1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·정신적 건강 강화</a:t>
            </a:r>
            <a:endParaRPr sz="1050" b="1" dirty="0">
              <a:solidFill>
                <a:srgbClr val="26262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Noto Sans Symbols"/>
              <a:buChar char="⮚"/>
            </a:pPr>
            <a:r>
              <a:rPr lang="en" sz="1050" b="1" dirty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보건·복지·사회·문화 등 통합적 서비스 지원</a:t>
            </a:r>
            <a:endParaRPr sz="105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671410" y="4948513"/>
            <a:ext cx="1493061" cy="1115530"/>
          </a:xfrm>
          <a:prstGeom prst="roundRect">
            <a:avLst>
              <a:gd name="adj" fmla="val 9072"/>
            </a:avLst>
          </a:prstGeom>
          <a:solidFill>
            <a:srgbClr val="FFFFF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ko-KR" altLang="en-US" sz="1200" dirty="0">
                <a:solidFill>
                  <a:srgbClr val="3F3F3F"/>
                </a:solidFill>
              </a:rPr>
              <a:t>고령 </a:t>
            </a:r>
            <a:r>
              <a:rPr lang="en-US" altLang="ko-KR" sz="1200" dirty="0">
                <a:solidFill>
                  <a:srgbClr val="3F3F3F"/>
                </a:solidFill>
              </a:rPr>
              <a:t>/ </a:t>
            </a:r>
            <a:r>
              <a:rPr lang="ko-KR" altLang="en-US" sz="1200" dirty="0">
                <a:solidFill>
                  <a:srgbClr val="3F3F3F"/>
                </a:solidFill>
              </a:rPr>
              <a:t>독거 노인</a:t>
            </a:r>
            <a:r>
              <a:rPr lang="en" sz="1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종합 대책</a:t>
            </a:r>
            <a:endParaRPr sz="1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방향</a:t>
            </a:r>
            <a:endParaRPr dirty="0"/>
          </a:p>
        </p:txBody>
      </p:sp>
      <p:sp>
        <p:nvSpPr>
          <p:cNvPr id="110" name="Google Shape;110;p18"/>
          <p:cNvSpPr/>
          <p:nvPr/>
        </p:nvSpPr>
        <p:spPr>
          <a:xfrm>
            <a:off x="6467800" y="4905175"/>
            <a:ext cx="996600" cy="762300"/>
          </a:xfrm>
          <a:prstGeom prst="ellipse">
            <a:avLst/>
          </a:prstGeom>
          <a:solidFill>
            <a:srgbClr val="FF9966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적극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/>
              <a:t>돌봄</a:t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5854043" y="5456706"/>
            <a:ext cx="907177" cy="762357"/>
          </a:xfrm>
          <a:prstGeom prst="ellipse">
            <a:avLst/>
          </a:prstGeom>
          <a:solidFill>
            <a:srgbClr val="FBE4D4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4000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치료</a:t>
            </a:r>
            <a:r>
              <a:rPr lang="en"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∙</a:t>
            </a:r>
            <a:endParaRPr sz="10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50"/>
              <a:buFont typeface="Calibri"/>
              <a:buNone/>
            </a:pPr>
            <a:r>
              <a:rPr lang="en"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사회</a:t>
            </a:r>
            <a:r>
              <a:rPr lang="en" sz="105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복귀</a:t>
            </a:r>
            <a:endParaRPr sz="105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7121207" y="5449053"/>
            <a:ext cx="907177" cy="762357"/>
          </a:xfrm>
          <a:prstGeom prst="ellipse">
            <a:avLst/>
          </a:prstGeom>
          <a:solidFill>
            <a:srgbClr val="E1EFD8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1800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예방</a:t>
            </a:r>
            <a:endParaRPr sz="105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6584338" y="5416900"/>
            <a:ext cx="763500" cy="5208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핵</a:t>
            </a:r>
            <a:r>
              <a:rPr lang="en" sz="1200">
                <a:solidFill>
                  <a:srgbClr val="0070C0"/>
                </a:solidFill>
              </a:rPr>
              <a:t>심</a:t>
            </a:r>
            <a:endParaRPr sz="12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가치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605965" y="4437112"/>
            <a:ext cx="8027876" cy="32433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0" cap="flat" cmpd="sng">
            <a:solidFill>
              <a:srgbClr val="94AF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국민 </a:t>
            </a:r>
            <a:r>
              <a:rPr lang="ko-KR" altLang="en-US" sz="1200" dirty="0">
                <a:solidFill>
                  <a:srgbClr val="006699"/>
                </a:solidFill>
              </a:rPr>
              <a:t>고령 </a:t>
            </a:r>
            <a:r>
              <a:rPr lang="en-US" altLang="ko-KR" sz="1200" dirty="0">
                <a:solidFill>
                  <a:srgbClr val="006699"/>
                </a:solidFill>
              </a:rPr>
              <a:t>/ </a:t>
            </a:r>
            <a:r>
              <a:rPr lang="ko-KR" altLang="en-US" sz="1200" dirty="0">
                <a:solidFill>
                  <a:srgbClr val="006699"/>
                </a:solidFill>
              </a:rPr>
              <a:t>독거 노인</a:t>
            </a:r>
            <a:r>
              <a:rPr lang="en" sz="1200" b="0" dirty="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rPr>
              <a:t> 증진 정책과제 추진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250826" y="692696"/>
            <a:ext cx="86423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</a:rPr>
              <a:t>고령화 사회에 접어들면서 고령 </a:t>
            </a:r>
            <a:r>
              <a:rPr lang="en-US" altLang="ko-KR" b="1" dirty="0">
                <a:solidFill>
                  <a:schemeClr val="dk1"/>
                </a:solidFill>
              </a:rPr>
              <a:t>/ </a:t>
            </a:r>
            <a:r>
              <a:rPr lang="ko-KR" altLang="en-US" b="1" dirty="0">
                <a:solidFill>
                  <a:schemeClr val="dk1"/>
                </a:solidFill>
              </a:rPr>
              <a:t>독거 노인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케어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서비스에 대한 중요성이 높아짐에 따라</a:t>
            </a:r>
            <a:r>
              <a:rPr lang="en" b="1" dirty="0">
                <a:solidFill>
                  <a:schemeClr val="dk1"/>
                </a:solidFill>
              </a:rPr>
              <a:t> </a:t>
            </a:r>
            <a:r>
              <a:rPr lang="ko-KR" altLang="en-US" b="1" dirty="0">
                <a:solidFill>
                  <a:schemeClr val="dk1"/>
                </a:solidFill>
              </a:rPr>
              <a:t>고령 </a:t>
            </a:r>
            <a:r>
              <a:rPr lang="en-US" altLang="ko-KR" b="1" dirty="0">
                <a:solidFill>
                  <a:schemeClr val="dk1"/>
                </a:solidFill>
              </a:rPr>
              <a:t>/ </a:t>
            </a:r>
            <a:r>
              <a:rPr lang="ko-KR" altLang="en-US" b="1" dirty="0">
                <a:solidFill>
                  <a:schemeClr val="dk1"/>
                </a:solidFill>
              </a:rPr>
              <a:t>독거 노인을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위한 지원 강화를 위하여 </a:t>
            </a:r>
            <a:r>
              <a:rPr lang="en" b="1" dirty="0">
                <a:solidFill>
                  <a:schemeClr val="dk1"/>
                </a:solidFill>
              </a:rPr>
              <a:t>경기도 노인종합복지관을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중심</a:t>
            </a:r>
            <a:r>
              <a:rPr lang="en" b="1" dirty="0">
                <a:solidFill>
                  <a:schemeClr val="dk1"/>
                </a:solidFill>
              </a:rPr>
              <a:t>으로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지역 </a:t>
            </a:r>
            <a:r>
              <a:rPr lang="ko-KR" altLang="en-US" b="1" dirty="0">
                <a:solidFill>
                  <a:schemeClr val="dk1"/>
                </a:solidFill>
              </a:rPr>
              <a:t>고령 </a:t>
            </a:r>
            <a:r>
              <a:rPr lang="en-US" altLang="ko-KR" b="1" dirty="0">
                <a:solidFill>
                  <a:schemeClr val="dk1"/>
                </a:solidFill>
              </a:rPr>
              <a:t>/ </a:t>
            </a:r>
            <a:r>
              <a:rPr lang="ko-KR" altLang="en-US" b="1" dirty="0">
                <a:solidFill>
                  <a:schemeClr val="dk1"/>
                </a:solidFill>
              </a:rPr>
              <a:t>독거 노인</a:t>
            </a:r>
            <a:r>
              <a:rPr lang="en" b="1" dirty="0">
                <a:solidFill>
                  <a:schemeClr val="dk1"/>
                </a:solidFill>
              </a:rPr>
              <a:t> 케어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시스템의 효율적인 구축이 필요한 시점입니다. </a:t>
            </a:r>
            <a:endParaRPr sz="1200" dirty="0"/>
          </a:p>
        </p:txBody>
      </p:sp>
      <p:sp>
        <p:nvSpPr>
          <p:cNvPr id="122" name="Google Shape;122;p19"/>
          <p:cNvSpPr txBox="1"/>
          <p:nvPr/>
        </p:nvSpPr>
        <p:spPr>
          <a:xfrm>
            <a:off x="7767290" y="215856"/>
            <a:ext cx="12227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I. </a:t>
            </a:r>
            <a:r>
              <a:rPr lang="ko-KR" altLang="en-US" sz="1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사업</a:t>
            </a:r>
            <a:r>
              <a:rPr lang="en" sz="1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개요</a:t>
            </a:r>
            <a:endParaRPr dirty="0"/>
          </a:p>
        </p:txBody>
      </p:sp>
      <p:sp>
        <p:nvSpPr>
          <p:cNvPr id="123" name="Google Shape;123;p19"/>
          <p:cNvSpPr txBox="1"/>
          <p:nvPr/>
        </p:nvSpPr>
        <p:spPr>
          <a:xfrm>
            <a:off x="250825" y="221178"/>
            <a:ext cx="6445411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제안의 배경 및 목적</a:t>
            </a: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9"/>
          <p:cNvGrpSpPr/>
          <p:nvPr/>
        </p:nvGrpSpPr>
        <p:grpSpPr>
          <a:xfrm>
            <a:off x="1169888" y="2996061"/>
            <a:ext cx="7398505" cy="528515"/>
            <a:chOff x="1277221" y="7253227"/>
            <a:chExt cx="5438505" cy="787867"/>
          </a:xfrm>
        </p:grpSpPr>
        <p:sp>
          <p:nvSpPr>
            <p:cNvPr id="125" name="Google Shape;125;p19"/>
            <p:cNvSpPr/>
            <p:nvPr/>
          </p:nvSpPr>
          <p:spPr>
            <a:xfrm>
              <a:off x="1390522" y="7589870"/>
              <a:ext cx="1849520" cy="430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>
                  <a:solidFill>
                    <a:srgbClr val="009999"/>
                  </a:solidFill>
                </a:rPr>
                <a:t>미래 </a:t>
              </a:r>
              <a:r>
                <a:rPr lang="ko-KR" altLang="en-US" sz="900" b="1" dirty="0">
                  <a:solidFill>
                    <a:srgbClr val="009999"/>
                  </a:solidFill>
                </a:rPr>
                <a:t>고령사회 관리 고도화를 위한</a:t>
              </a:r>
              <a:br>
                <a:rPr lang="en" sz="900" b="1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600" b="1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통합적 </a:t>
              </a:r>
              <a:r>
                <a:rPr lang="en" sz="1600" b="1" dirty="0">
                  <a:solidFill>
                    <a:srgbClr val="C00000"/>
                  </a:solidFill>
                </a:rPr>
                <a:t>케어 </a:t>
              </a:r>
              <a:r>
                <a:rPr lang="en" sz="1600" b="1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지원 체계 </a:t>
              </a:r>
              <a:endParaRPr sz="1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3232307" y="7610208"/>
              <a:ext cx="1721900" cy="430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b="1" dirty="0">
                  <a:solidFill>
                    <a:srgbClr val="009999"/>
                  </a:solidFill>
                </a:rPr>
                <a:t>고령 </a:t>
              </a:r>
              <a:r>
                <a:rPr lang="en-US" altLang="ko-KR" sz="900" b="1" dirty="0">
                  <a:solidFill>
                    <a:srgbClr val="009999"/>
                  </a:solidFill>
                </a:rPr>
                <a:t>/ </a:t>
              </a:r>
              <a:r>
                <a:rPr lang="ko-KR" altLang="en-US" sz="900" b="1" dirty="0">
                  <a:solidFill>
                    <a:srgbClr val="009999"/>
                  </a:solidFill>
                </a:rPr>
                <a:t>독거 노인</a:t>
              </a:r>
              <a:r>
                <a:rPr lang="en" sz="900" b="1" dirty="0">
                  <a:solidFill>
                    <a:srgbClr val="009999"/>
                  </a:solidFill>
                </a:rPr>
                <a:t> 케어</a:t>
              </a:r>
              <a:r>
                <a:rPr lang="en" sz="900" b="1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 서비스를 위한</a:t>
              </a:r>
              <a:endParaRPr sz="900" b="1" dirty="0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표준화된 데이터 관리</a:t>
              </a:r>
              <a:r>
                <a:rPr lang="en" sz="900" b="0" dirty="0">
                  <a:solidFill>
                    <a:srgbClr val="009999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900" b="0" dirty="0">
                <a:solidFill>
                  <a:srgbClr val="00999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4991033" y="7600040"/>
              <a:ext cx="1718477" cy="430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900" b="1" dirty="0">
                  <a:solidFill>
                    <a:srgbClr val="009999"/>
                  </a:solidFill>
                </a:rPr>
                <a:t>고령 </a:t>
              </a:r>
              <a:r>
                <a:rPr lang="ko-KR" altLang="en-US" sz="900" b="1" dirty="0" err="1">
                  <a:solidFill>
                    <a:srgbClr val="009999"/>
                  </a:solidFill>
                </a:rPr>
                <a:t>고령</a:t>
              </a:r>
              <a:r>
                <a:rPr lang="ko-KR" altLang="en-US" sz="900" b="1" dirty="0">
                  <a:solidFill>
                    <a:srgbClr val="009999"/>
                  </a:solidFill>
                </a:rPr>
                <a:t> </a:t>
              </a:r>
              <a:r>
                <a:rPr lang="en-US" altLang="ko-KR" sz="900" b="1" dirty="0">
                  <a:solidFill>
                    <a:srgbClr val="009999"/>
                  </a:solidFill>
                </a:rPr>
                <a:t>/ </a:t>
              </a:r>
              <a:r>
                <a:rPr lang="ko-KR" altLang="en-US" sz="900" b="1" dirty="0">
                  <a:solidFill>
                    <a:srgbClr val="009999"/>
                  </a:solidFill>
                </a:rPr>
                <a:t>독거 노인</a:t>
              </a:r>
              <a:r>
                <a:rPr lang="en" sz="900" b="1" dirty="0">
                  <a:solidFill>
                    <a:srgbClr val="009999"/>
                  </a:solidFill>
                </a:rPr>
                <a:t> 케어</a:t>
              </a:r>
              <a:r>
                <a:rPr lang="en" sz="900" b="1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에 대한 </a:t>
              </a:r>
              <a:endParaRPr sz="900" b="1" dirty="0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" sz="1600" b="1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가이드라인 근거 마련 </a:t>
              </a:r>
              <a:endParaRPr sz="900" b="0" dirty="0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" name="Google Shape;128;p19" descr="악세사리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26811" y="7253227"/>
              <a:ext cx="1988915" cy="185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9" descr="악세사리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09222" y="7253227"/>
              <a:ext cx="1988915" cy="1854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9" descr="악세사리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7221" y="7253227"/>
              <a:ext cx="1988915" cy="1854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" name="Google Shape;131;p19" descr="E:\Users\xain\Desktop\temp\0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206" y="1428890"/>
            <a:ext cx="7727753" cy="97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 descr="E:\Users\xain\Desktop\img\005.png"/>
          <p:cNvPicPr preferRelativeResize="0"/>
          <p:nvPr/>
        </p:nvPicPr>
        <p:blipFill rotWithShape="1">
          <a:blip r:embed="rId5">
            <a:alphaModFix/>
          </a:blip>
          <a:srcRect l="1992" r="2993" b="15674"/>
          <a:stretch/>
        </p:blipFill>
        <p:spPr>
          <a:xfrm>
            <a:off x="1083530" y="980728"/>
            <a:ext cx="7520430" cy="165667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2954295" y="1523529"/>
            <a:ext cx="1080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건강서비스       프로세스 수립</a:t>
            </a:r>
            <a:endParaRPr sz="1200" b="1" dirty="0"/>
          </a:p>
        </p:txBody>
      </p:sp>
      <p:sp>
        <p:nvSpPr>
          <p:cNvPr id="134" name="Google Shape;134;p19"/>
          <p:cNvSpPr/>
          <p:nvPr/>
        </p:nvSpPr>
        <p:spPr>
          <a:xfrm>
            <a:off x="1586765" y="1523529"/>
            <a:ext cx="10805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관련 기관간의  업무구조 확립</a:t>
            </a:r>
            <a:endParaRPr sz="1200" b="1" dirty="0"/>
          </a:p>
        </p:txBody>
      </p:sp>
      <p:sp>
        <p:nvSpPr>
          <p:cNvPr id="135" name="Google Shape;135;p19"/>
          <p:cNvSpPr/>
          <p:nvPr/>
        </p:nvSpPr>
        <p:spPr>
          <a:xfrm>
            <a:off x="4296977" y="1567213"/>
            <a:ext cx="1080520" cy="37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최적의 시스템  구성 방안</a:t>
            </a:r>
            <a:endParaRPr sz="1200" b="1" dirty="0"/>
          </a:p>
        </p:txBody>
      </p:sp>
      <p:sp>
        <p:nvSpPr>
          <p:cNvPr id="136" name="Google Shape;136;p19"/>
          <p:cNvSpPr/>
          <p:nvPr/>
        </p:nvSpPr>
        <p:spPr>
          <a:xfrm>
            <a:off x="5555153" y="1575732"/>
            <a:ext cx="1307429" cy="37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 dirty="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표준화된 데이터    관리 체계 수립</a:t>
            </a:r>
            <a:endParaRPr sz="1200" b="1" dirty="0"/>
          </a:p>
        </p:txBody>
      </p:sp>
      <p:sp>
        <p:nvSpPr>
          <p:cNvPr id="137" name="Google Shape;137;p19"/>
          <p:cNvSpPr/>
          <p:nvPr/>
        </p:nvSpPr>
        <p:spPr>
          <a:xfrm>
            <a:off x="6934384" y="1567213"/>
            <a:ext cx="1188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타시스템 연계를 위한 표준화</a:t>
            </a:r>
            <a:endParaRPr sz="1200" b="1"/>
          </a:p>
        </p:txBody>
      </p:sp>
      <p:sp>
        <p:nvSpPr>
          <p:cNvPr id="138" name="Google Shape;138;p19"/>
          <p:cNvSpPr/>
          <p:nvPr/>
        </p:nvSpPr>
        <p:spPr>
          <a:xfrm>
            <a:off x="876206" y="2572207"/>
            <a:ext cx="7728238" cy="24130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8400"/>
              </a:buClr>
              <a:buSzPts val="2660"/>
              <a:buFont typeface="Arial"/>
              <a:buNone/>
            </a:pPr>
            <a:endParaRPr sz="1900" b="0" i="0" u="none" strike="noStrike" cap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3457784" y="2455878"/>
            <a:ext cx="2946806" cy="43555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0"/>
          </a:gra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marR="0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60"/>
              <a:buFont typeface="Arial"/>
              <a:buNone/>
            </a:pPr>
            <a:r>
              <a:rPr lang="en" sz="1200" dirty="0">
                <a:solidFill>
                  <a:srgbClr val="002060"/>
                </a:solidFill>
              </a:rPr>
              <a:t>경기도 </a:t>
            </a:r>
            <a:r>
              <a:rPr lang="ko-KR" altLang="en-US" sz="1200" dirty="0">
                <a:solidFill>
                  <a:srgbClr val="002060"/>
                </a:solidFill>
              </a:rPr>
              <a:t>고령 </a:t>
            </a:r>
            <a:r>
              <a:rPr lang="en-US" altLang="ko-KR" sz="1200" dirty="0">
                <a:solidFill>
                  <a:srgbClr val="002060"/>
                </a:solidFill>
              </a:rPr>
              <a:t>/ </a:t>
            </a:r>
            <a:r>
              <a:rPr lang="ko-KR" altLang="en-US" sz="1200" dirty="0">
                <a:solidFill>
                  <a:srgbClr val="002060"/>
                </a:solidFill>
              </a:rPr>
              <a:t>독거 노인</a:t>
            </a:r>
            <a:r>
              <a:rPr lang="en" sz="1200" dirty="0">
                <a:solidFill>
                  <a:srgbClr val="002060"/>
                </a:solidFill>
              </a:rPr>
              <a:t> 케어 </a:t>
            </a:r>
            <a:r>
              <a:rPr lang="en" sz="12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시스템의 </a:t>
            </a:r>
            <a:endParaRPr sz="12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6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효율적 구축을 위한 방안 수립</a:t>
            </a:r>
            <a:endParaRPr dirty="0"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2048973" y="1878732"/>
            <a:ext cx="1575691" cy="1216034"/>
            <a:chOff x="2860844" y="815580"/>
            <a:chExt cx="3132080" cy="2767025"/>
          </a:xfrm>
        </p:grpSpPr>
        <p:grpSp>
          <p:nvGrpSpPr>
            <p:cNvPr id="141" name="Google Shape;141;p19"/>
            <p:cNvGrpSpPr/>
            <p:nvPr/>
          </p:nvGrpSpPr>
          <p:grpSpPr>
            <a:xfrm>
              <a:off x="2860844" y="815580"/>
              <a:ext cx="3132080" cy="2767025"/>
              <a:chOff x="8185946" y="2376475"/>
              <a:chExt cx="2124903" cy="1877238"/>
            </a:xfrm>
          </p:grpSpPr>
          <p:pic>
            <p:nvPicPr>
              <p:cNvPr id="142" name="Google Shape;142;p19" descr="Group 111.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77473" y="2376475"/>
                <a:ext cx="1833376" cy="109728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3" name="Google Shape;143;p19"/>
              <p:cNvGrpSpPr/>
              <p:nvPr/>
            </p:nvGrpSpPr>
            <p:grpSpPr>
              <a:xfrm>
                <a:off x="8185946" y="2664507"/>
                <a:ext cx="1589204" cy="1589206"/>
                <a:chOff x="4296362" y="1720864"/>
                <a:chExt cx="1962145" cy="1962148"/>
              </a:xfrm>
            </p:grpSpPr>
            <p:sp>
              <p:nvSpPr>
                <p:cNvPr id="144" name="Google Shape;144;p19"/>
                <p:cNvSpPr/>
                <p:nvPr/>
              </p:nvSpPr>
              <p:spPr>
                <a:xfrm>
                  <a:off x="4296362" y="1720864"/>
                  <a:ext cx="1962145" cy="196214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9"/>
                <p:cNvSpPr/>
                <p:nvPr/>
              </p:nvSpPr>
              <p:spPr>
                <a:xfrm>
                  <a:off x="4410664" y="1835164"/>
                  <a:ext cx="1733548" cy="173354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9"/>
                <p:cNvSpPr/>
                <p:nvPr/>
              </p:nvSpPr>
              <p:spPr>
                <a:xfrm>
                  <a:off x="4486865" y="1911364"/>
                  <a:ext cx="1581148" cy="1581148"/>
                </a:xfrm>
                <a:prstGeom prst="ellipse">
                  <a:avLst/>
                </a:prstGeom>
                <a:gradFill>
                  <a:gsLst>
                    <a:gs pos="0">
                      <a:srgbClr val="2F5496"/>
                    </a:gs>
                    <a:gs pos="100000">
                      <a:srgbClr val="2E75B5"/>
                    </a:gs>
                  </a:gsLst>
                  <a:lin ang="5400000" scaled="0"/>
                </a:gradFill>
                <a:ln w="9525" cap="flat" cmpd="sng">
                  <a:solidFill>
                    <a:srgbClr val="2E75B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5A5A5"/>
                    </a:buClr>
                    <a:buSzPts val="112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7" name="Google Shape;147;p19"/>
            <p:cNvSpPr/>
            <p:nvPr/>
          </p:nvSpPr>
          <p:spPr>
            <a:xfrm>
              <a:off x="3050633" y="1756905"/>
              <a:ext cx="1962892" cy="1238085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rgbClr val="FFFFFF"/>
                  </a:solidFill>
                </a:rPr>
                <a:t>경기도</a:t>
              </a:r>
              <a:endParaRPr sz="1100" dirty="0">
                <a:solidFill>
                  <a:srgbClr val="FFFFFF"/>
                </a:solidFill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ko-KR" altLang="en-US" sz="1100" dirty="0">
                  <a:solidFill>
                    <a:srgbClr val="FFFFFF"/>
                  </a:solidFill>
                </a:rPr>
                <a:t>고령 </a:t>
              </a:r>
              <a:r>
                <a:rPr lang="en-US" altLang="ko-KR" sz="1100" dirty="0">
                  <a:solidFill>
                    <a:srgbClr val="FFFFFF"/>
                  </a:solidFill>
                </a:rPr>
                <a:t>/ </a:t>
              </a:r>
              <a:r>
                <a:rPr lang="ko-KR" altLang="en-US" sz="1100" dirty="0">
                  <a:solidFill>
                    <a:srgbClr val="FFFFFF"/>
                  </a:solidFill>
                </a:rPr>
                <a:t>독거 노인</a:t>
              </a:r>
              <a:r>
                <a:rPr lang="en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ko-KR" altLang="en-US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케어</a:t>
              </a:r>
              <a:r>
                <a:rPr lang="en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시스템</a:t>
              </a:r>
              <a:endParaRPr dirty="0"/>
            </a:p>
          </p:txBody>
        </p:sp>
      </p:grpSp>
      <p:grpSp>
        <p:nvGrpSpPr>
          <p:cNvPr id="148" name="Google Shape;148;p19"/>
          <p:cNvGrpSpPr/>
          <p:nvPr/>
        </p:nvGrpSpPr>
        <p:grpSpPr>
          <a:xfrm>
            <a:off x="6657485" y="1888542"/>
            <a:ext cx="1575688" cy="1216034"/>
            <a:chOff x="2860847" y="815580"/>
            <a:chExt cx="3132075" cy="2767025"/>
          </a:xfrm>
        </p:grpSpPr>
        <p:grpSp>
          <p:nvGrpSpPr>
            <p:cNvPr id="149" name="Google Shape;149;p19"/>
            <p:cNvGrpSpPr/>
            <p:nvPr/>
          </p:nvGrpSpPr>
          <p:grpSpPr>
            <a:xfrm>
              <a:off x="2860847" y="815580"/>
              <a:ext cx="3132075" cy="2767025"/>
              <a:chOff x="8185949" y="2376475"/>
              <a:chExt cx="2124900" cy="1877238"/>
            </a:xfrm>
          </p:grpSpPr>
          <p:pic>
            <p:nvPicPr>
              <p:cNvPr id="150" name="Google Shape;150;p19" descr="Group 111.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8477473" y="2376475"/>
                <a:ext cx="1833376" cy="109728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1" name="Google Shape;151;p19"/>
              <p:cNvGrpSpPr/>
              <p:nvPr/>
            </p:nvGrpSpPr>
            <p:grpSpPr>
              <a:xfrm>
                <a:off x="8185949" y="2664507"/>
                <a:ext cx="1589206" cy="1589206"/>
                <a:chOff x="4296364" y="1720864"/>
                <a:chExt cx="1962148" cy="1962148"/>
              </a:xfrm>
            </p:grpSpPr>
            <p:sp>
              <p:nvSpPr>
                <p:cNvPr id="152" name="Google Shape;152;p19"/>
                <p:cNvSpPr/>
                <p:nvPr/>
              </p:nvSpPr>
              <p:spPr>
                <a:xfrm>
                  <a:off x="4296364" y="1720864"/>
                  <a:ext cx="1962148" cy="1962148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508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9"/>
                <p:cNvSpPr/>
                <p:nvPr/>
              </p:nvSpPr>
              <p:spPr>
                <a:xfrm>
                  <a:off x="4410664" y="1835164"/>
                  <a:ext cx="1733548" cy="173354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endParaRPr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19"/>
                <p:cNvSpPr/>
                <p:nvPr/>
              </p:nvSpPr>
              <p:spPr>
                <a:xfrm>
                  <a:off x="4486865" y="1911364"/>
                  <a:ext cx="1581148" cy="1581148"/>
                </a:xfrm>
                <a:prstGeom prst="ellipse">
                  <a:avLst/>
                </a:prstGeom>
                <a:gradFill>
                  <a:gsLst>
                    <a:gs pos="0">
                      <a:srgbClr val="2F5496"/>
                    </a:gs>
                    <a:gs pos="100000">
                      <a:srgbClr val="2E75B5"/>
                    </a:gs>
                  </a:gsLst>
                  <a:lin ang="5400000" scaled="0"/>
                </a:gradFill>
                <a:ln w="9525" cap="flat" cmpd="sng">
                  <a:solidFill>
                    <a:srgbClr val="2E75B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5A5A5"/>
                    </a:buClr>
                    <a:buSzPts val="112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55" name="Google Shape;155;p19"/>
            <p:cNvSpPr/>
            <p:nvPr/>
          </p:nvSpPr>
          <p:spPr>
            <a:xfrm>
              <a:off x="2952490" y="1524758"/>
              <a:ext cx="2159182" cy="1650778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dirty="0">
                  <a:solidFill>
                    <a:srgbClr val="FFFFFF"/>
                  </a:solidFill>
                </a:rPr>
                <a:t>경기도</a:t>
              </a:r>
              <a:endParaRPr sz="1100" dirty="0">
                <a:solidFill>
                  <a:srgbClr val="FFFFFF"/>
                </a:solidFill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ko-KR" altLang="en-US" sz="1100" dirty="0">
                  <a:solidFill>
                    <a:srgbClr val="FFFFFF"/>
                  </a:solidFill>
                </a:rPr>
                <a:t>고령 </a:t>
              </a:r>
              <a:r>
                <a:rPr lang="en-US" altLang="ko-KR" sz="1100" dirty="0">
                  <a:solidFill>
                    <a:srgbClr val="FFFFFF"/>
                  </a:solidFill>
                </a:rPr>
                <a:t>/ </a:t>
              </a:r>
              <a:r>
                <a:rPr lang="ko-KR" altLang="en-US" sz="1100" dirty="0">
                  <a:solidFill>
                    <a:srgbClr val="FFFFFF"/>
                  </a:solidFill>
                </a:rPr>
                <a:t>독거 노인</a:t>
              </a:r>
              <a:endParaRPr sz="1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장기정책 수립</a:t>
              </a:r>
              <a:endParaRPr sz="1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" sz="11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지원 체계</a:t>
              </a:r>
              <a:endParaRPr sz="1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19"/>
          <p:cNvSpPr/>
          <p:nvPr/>
        </p:nvSpPr>
        <p:spPr>
          <a:xfrm flipH="1">
            <a:off x="420071" y="1338857"/>
            <a:ext cx="1007409" cy="1037039"/>
          </a:xfrm>
          <a:custGeom>
            <a:avLst/>
            <a:gdLst/>
            <a:ahLst/>
            <a:cxnLst/>
            <a:rect l="l" t="t" r="r" b="b"/>
            <a:pathLst>
              <a:path w="294" h="635" extrusionOk="0">
                <a:moveTo>
                  <a:pt x="294" y="0"/>
                </a:moveTo>
                <a:lnTo>
                  <a:pt x="0" y="0"/>
                </a:lnTo>
                <a:lnTo>
                  <a:pt x="0" y="635"/>
                </a:lnTo>
                <a:lnTo>
                  <a:pt x="294" y="635"/>
                </a:lnTo>
              </a:path>
            </a:pathLst>
          </a:custGeom>
          <a:gradFill>
            <a:gsLst>
              <a:gs pos="0">
                <a:srgbClr val="FFFFFF"/>
              </a:gs>
              <a:gs pos="24000">
                <a:srgbClr val="FFFFFF"/>
              </a:gs>
              <a:gs pos="55000">
                <a:srgbClr val="FFFFFF"/>
              </a:gs>
              <a:gs pos="100000">
                <a:srgbClr val="FFFFFF"/>
              </a:gs>
            </a:gsLst>
            <a:lin ang="5400000" scaled="0"/>
          </a:gradFill>
          <a:ln w="38100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" name="Google Shape;157;p19"/>
          <p:cNvGrpSpPr/>
          <p:nvPr/>
        </p:nvGrpSpPr>
        <p:grpSpPr>
          <a:xfrm>
            <a:off x="396786" y="1362800"/>
            <a:ext cx="963995" cy="668637"/>
            <a:chOff x="289" y="2218"/>
            <a:chExt cx="414" cy="559"/>
          </a:xfrm>
        </p:grpSpPr>
        <p:pic>
          <p:nvPicPr>
            <p:cNvPr id="158" name="Google Shape;158;p19" descr="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9" y="2218"/>
              <a:ext cx="196" cy="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9"/>
            <p:cNvSpPr/>
            <p:nvPr/>
          </p:nvSpPr>
          <p:spPr>
            <a:xfrm>
              <a:off x="316" y="2468"/>
              <a:ext cx="387" cy="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36609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과업추진</a:t>
              </a:r>
              <a:endParaRPr sz="1200" b="1">
                <a:solidFill>
                  <a:srgbClr val="36609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36609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목적</a:t>
              </a:r>
              <a:endParaRPr/>
            </a:p>
          </p:txBody>
        </p:sp>
      </p:grpSp>
      <p:sp>
        <p:nvSpPr>
          <p:cNvPr id="160" name="Google Shape;160;p19"/>
          <p:cNvSpPr/>
          <p:nvPr/>
        </p:nvSpPr>
        <p:spPr>
          <a:xfrm flipH="1">
            <a:off x="420067" y="2559263"/>
            <a:ext cx="1007409" cy="1339384"/>
          </a:xfrm>
          <a:custGeom>
            <a:avLst/>
            <a:gdLst/>
            <a:ahLst/>
            <a:cxnLst/>
            <a:rect l="l" t="t" r="r" b="b"/>
            <a:pathLst>
              <a:path w="294" h="635" extrusionOk="0">
                <a:moveTo>
                  <a:pt x="294" y="0"/>
                </a:moveTo>
                <a:lnTo>
                  <a:pt x="0" y="0"/>
                </a:lnTo>
                <a:lnTo>
                  <a:pt x="0" y="635"/>
                </a:lnTo>
                <a:lnTo>
                  <a:pt x="294" y="635"/>
                </a:lnTo>
              </a:path>
            </a:pathLst>
          </a:custGeom>
          <a:gradFill>
            <a:gsLst>
              <a:gs pos="0">
                <a:srgbClr val="FFFFFF"/>
              </a:gs>
              <a:gs pos="24000">
                <a:srgbClr val="FFFFFF"/>
              </a:gs>
              <a:gs pos="55000">
                <a:srgbClr val="FFFFFF"/>
              </a:gs>
              <a:gs pos="100000">
                <a:srgbClr val="FFFFFF"/>
              </a:gs>
            </a:gsLst>
            <a:lin ang="5400000" scaled="0"/>
          </a:gradFill>
          <a:ln w="38100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459655" y="2967008"/>
            <a:ext cx="90112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6609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추진방향</a:t>
            </a:r>
            <a:endParaRPr/>
          </a:p>
        </p:txBody>
      </p:sp>
      <p:pic>
        <p:nvPicPr>
          <p:cNvPr id="162" name="Google Shape;162;p19" descr="00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890" y="2637408"/>
            <a:ext cx="323661" cy="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 flipH="1">
            <a:off x="402505" y="3937668"/>
            <a:ext cx="1026241" cy="2294311"/>
          </a:xfrm>
          <a:custGeom>
            <a:avLst/>
            <a:gdLst/>
            <a:ahLst/>
            <a:cxnLst/>
            <a:rect l="l" t="t" r="r" b="b"/>
            <a:pathLst>
              <a:path w="294" h="635" extrusionOk="0">
                <a:moveTo>
                  <a:pt x="294" y="0"/>
                </a:moveTo>
                <a:lnTo>
                  <a:pt x="0" y="0"/>
                </a:lnTo>
                <a:lnTo>
                  <a:pt x="0" y="635"/>
                </a:lnTo>
                <a:lnTo>
                  <a:pt x="294" y="635"/>
                </a:lnTo>
              </a:path>
            </a:pathLst>
          </a:custGeom>
          <a:gradFill>
            <a:gsLst>
              <a:gs pos="0">
                <a:srgbClr val="FFFFFF"/>
              </a:gs>
              <a:gs pos="24000">
                <a:srgbClr val="FFFFFF"/>
              </a:gs>
              <a:gs pos="55000">
                <a:srgbClr val="FFFFFF"/>
              </a:gs>
              <a:gs pos="100000">
                <a:srgbClr val="FFFFFF"/>
              </a:gs>
            </a:gsLst>
            <a:lin ang="5400000" scaled="0"/>
          </a:gradFill>
          <a:ln w="38100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343456" y="4607153"/>
            <a:ext cx="103161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배경 및 필요성</a:t>
            </a:r>
            <a:endParaRPr/>
          </a:p>
        </p:txBody>
      </p:sp>
      <p:pic>
        <p:nvPicPr>
          <p:cNvPr id="165" name="Google Shape;165;p19" descr="무빙픽토1탄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0069" y="4012687"/>
            <a:ext cx="300786" cy="21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1489383" y="4394345"/>
            <a:ext cx="3388564" cy="183010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36000" bIns="216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endParaRPr sz="105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050"/>
              <a:buFont typeface="Noto Sans Symbols"/>
              <a:buChar char="⮚"/>
            </a:pPr>
            <a:r>
              <a:rPr lang="en" sz="1050" dirty="0">
                <a:solidFill>
                  <a:srgbClr val="444444"/>
                </a:solidFill>
              </a:rPr>
              <a:t>고독사 증가, </a:t>
            </a:r>
            <a:r>
              <a:rPr lang="ko-KR" altLang="en-US" sz="1050" dirty="0">
                <a:solidFill>
                  <a:srgbClr val="444444"/>
                </a:solidFill>
              </a:rPr>
              <a:t>고령 </a:t>
            </a:r>
            <a:r>
              <a:rPr lang="en-US" altLang="ko-KR" sz="1050" dirty="0">
                <a:solidFill>
                  <a:srgbClr val="444444"/>
                </a:solidFill>
              </a:rPr>
              <a:t>/ </a:t>
            </a:r>
            <a:r>
              <a:rPr lang="ko-KR" altLang="en-US" sz="1050" dirty="0">
                <a:solidFill>
                  <a:srgbClr val="444444"/>
                </a:solidFill>
              </a:rPr>
              <a:t>독거 노인</a:t>
            </a:r>
            <a:r>
              <a:rPr lang="en" sz="1050" dirty="0">
                <a:solidFill>
                  <a:srgbClr val="444444"/>
                </a:solidFill>
              </a:rPr>
              <a:t> 사회적 고립도가 심각해짐에 따른 고령자들의 </a:t>
            </a:r>
            <a:r>
              <a:rPr lang="ko-KR" altLang="en-US" sz="1050" dirty="0" err="1">
                <a:solidFill>
                  <a:srgbClr val="444444"/>
                </a:solidFill>
              </a:rPr>
              <a:t>라이프케어</a:t>
            </a:r>
            <a:r>
              <a:rPr lang="en" sz="1050" dirty="0">
                <a:solidFill>
                  <a:srgbClr val="444444"/>
                </a:solidFill>
              </a:rPr>
              <a:t>의 중요성 인식</a:t>
            </a:r>
            <a:endParaRPr dirty="0"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050"/>
              <a:buFont typeface="Noto Sans Symbols"/>
              <a:buChar char="⮚"/>
            </a:pPr>
            <a:r>
              <a:rPr lang="ko-KR" altLang="en-US" sz="1050" dirty="0">
                <a:solidFill>
                  <a:srgbClr val="444444"/>
                </a:solidFill>
              </a:rPr>
              <a:t>신체 및 정신건강 관리를 </a:t>
            </a:r>
            <a:r>
              <a:rPr lang="en" sz="105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위하여 통합적 · 지속적 </a:t>
            </a:r>
            <a:r>
              <a:rPr lang="ko-KR" altLang="en-US" sz="105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고령자 및 </a:t>
            </a:r>
            <a:r>
              <a:rPr lang="ko-KR" altLang="en-US" sz="1050" dirty="0">
                <a:solidFill>
                  <a:srgbClr val="444444"/>
                </a:solidFill>
              </a:rPr>
              <a:t>고령 </a:t>
            </a:r>
            <a:r>
              <a:rPr lang="en-US" altLang="ko-KR" sz="1050" dirty="0">
                <a:solidFill>
                  <a:srgbClr val="444444"/>
                </a:solidFill>
              </a:rPr>
              <a:t>/ </a:t>
            </a:r>
            <a:r>
              <a:rPr lang="ko-KR" altLang="en-US" sz="1050" dirty="0">
                <a:solidFill>
                  <a:srgbClr val="444444"/>
                </a:solidFill>
              </a:rPr>
              <a:t>독거 노인에 대한</a:t>
            </a:r>
            <a:r>
              <a:rPr lang="en" sz="105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50" dirty="0">
                <a:solidFill>
                  <a:srgbClr val="444444"/>
                </a:solidFill>
              </a:rPr>
              <a:t>케어 서비스 </a:t>
            </a:r>
            <a:r>
              <a:rPr lang="en" sz="105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제공 필요</a:t>
            </a:r>
            <a:endParaRPr dirty="0"/>
          </a:p>
          <a:p>
            <a:pPr marL="171450" marR="0" lvl="0" indent="-171450" algn="l" rtl="0"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050"/>
              <a:buFont typeface="Noto Sans Symbols"/>
              <a:buChar char="⮚"/>
            </a:pPr>
            <a:r>
              <a:rPr lang="ko-KR" altLang="en-US" sz="1050" dirty="0">
                <a:solidFill>
                  <a:srgbClr val="444444"/>
                </a:solidFill>
              </a:rPr>
              <a:t>라이프 케어 항목의 모니터링과 예측예방</a:t>
            </a:r>
            <a:r>
              <a:rPr lang="en" sz="1050" dirty="0">
                <a:solidFill>
                  <a:srgbClr val="444444"/>
                </a:solidFill>
              </a:rPr>
              <a:t> </a:t>
            </a:r>
            <a:r>
              <a:rPr lang="en" sz="105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서비스에 대한 통합적 시스템 및 데이터 관리 체계 미비로      서비스 제공의  비효율성 초래</a:t>
            </a:r>
            <a:endParaRPr dirty="0"/>
          </a:p>
        </p:txBody>
      </p:sp>
      <p:sp>
        <p:nvSpPr>
          <p:cNvPr id="167" name="Google Shape;167;p19"/>
          <p:cNvSpPr/>
          <p:nvPr/>
        </p:nvSpPr>
        <p:spPr>
          <a:xfrm>
            <a:off x="1586765" y="3568592"/>
            <a:ext cx="6775458" cy="26388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0" cap="flat" cmpd="sng">
            <a:solidFill>
              <a:srgbClr val="94AF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고령 </a:t>
            </a:r>
            <a:r>
              <a:rPr lang="en-US" altLang="ko-KR" sz="1200" b="1" dirty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ko-KR" altLang="en-US" sz="1200" b="1" dirty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독거 노인</a:t>
            </a:r>
            <a:r>
              <a:rPr lang="en" sz="1200" b="1" dirty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200" b="1" dirty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케어 모니터링 및 예방관리</a:t>
            </a:r>
            <a:r>
              <a:rPr lang="en" sz="1200" b="1" dirty="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 통합 케어 서비스 제공</a:t>
            </a:r>
            <a:endParaRPr dirty="0"/>
          </a:p>
        </p:txBody>
      </p:sp>
      <p:sp>
        <p:nvSpPr>
          <p:cNvPr id="168" name="Google Shape;168;p19"/>
          <p:cNvSpPr/>
          <p:nvPr/>
        </p:nvSpPr>
        <p:spPr>
          <a:xfrm>
            <a:off x="1489375" y="3887027"/>
            <a:ext cx="3388500" cy="519900"/>
          </a:xfrm>
          <a:prstGeom prst="rect">
            <a:avLst/>
          </a:prstGeom>
          <a:solidFill>
            <a:srgbClr val="DAE5F1"/>
          </a:solidFill>
          <a:ln w="9525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ko-KR" altLang="en-US" sz="1200" dirty="0">
                <a:solidFill>
                  <a:srgbClr val="3F3F3F"/>
                </a:solidFill>
              </a:rPr>
              <a:t>고령 </a:t>
            </a:r>
            <a:r>
              <a:rPr lang="en-US" altLang="ko-KR" sz="1200" dirty="0">
                <a:solidFill>
                  <a:srgbClr val="3F3F3F"/>
                </a:solidFill>
              </a:rPr>
              <a:t>/ </a:t>
            </a:r>
            <a:r>
              <a:rPr lang="ko-KR" altLang="en-US" sz="1200" dirty="0">
                <a:solidFill>
                  <a:srgbClr val="3F3F3F"/>
                </a:solidFill>
              </a:rPr>
              <a:t>독거 노인</a:t>
            </a:r>
            <a:r>
              <a:rPr lang="en" sz="1200" dirty="0">
                <a:solidFill>
                  <a:srgbClr val="3F3F3F"/>
                </a:solidFill>
              </a:rPr>
              <a:t> 케어 </a:t>
            </a:r>
            <a:r>
              <a:rPr lang="en" sz="1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서비스를 위한 사용자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중심의 정보시스템 구축 및 운영 필요</a:t>
            </a:r>
            <a:endParaRPr dirty="0"/>
          </a:p>
        </p:txBody>
      </p:sp>
      <p:sp>
        <p:nvSpPr>
          <p:cNvPr id="169" name="Google Shape;169;p19"/>
          <p:cNvSpPr/>
          <p:nvPr/>
        </p:nvSpPr>
        <p:spPr>
          <a:xfrm>
            <a:off x="4999860" y="4401873"/>
            <a:ext cx="3388564" cy="1830106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0" rIns="36000" bIns="216000" anchor="ctr" anchorCtr="0">
            <a:noAutofit/>
          </a:bodyPr>
          <a:lstStyle/>
          <a:p>
            <a:pPr marL="171450" marR="0" lvl="0" indent="-1047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oto Sans Symbols"/>
              <a:buNone/>
            </a:pPr>
            <a:endParaRPr sz="1050" b="0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050"/>
              <a:buFont typeface="Noto Sans Symbols"/>
              <a:buChar char="⮚"/>
            </a:pPr>
            <a:r>
              <a:rPr lang="ko-KR" altLang="en-US" sz="1050" b="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고령자 </a:t>
            </a:r>
            <a:r>
              <a:rPr lang="ko-KR" altLang="en-US" sz="1050" b="0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라이프케어</a:t>
            </a:r>
            <a:r>
              <a:rPr lang="ko-KR" altLang="en-US" sz="1050" b="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관련 </a:t>
            </a:r>
            <a:r>
              <a:rPr lang="en" sz="1050" b="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데이터 관리와 분석을 통한 </a:t>
            </a:r>
            <a:r>
              <a:rPr lang="en" sz="1050" dirty="0">
                <a:solidFill>
                  <a:srgbClr val="444444"/>
                </a:solidFill>
              </a:rPr>
              <a:t>필수 케어 분야 분석 및</a:t>
            </a:r>
            <a:r>
              <a:rPr lang="en" sz="1050" b="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050" dirty="0">
                <a:solidFill>
                  <a:srgbClr val="444444"/>
                </a:solidFill>
              </a:rPr>
              <a:t>케어 지원</a:t>
            </a:r>
            <a:r>
              <a:rPr lang="en" sz="1050" b="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의 근거 제공</a:t>
            </a:r>
            <a:endParaRPr dirty="0"/>
          </a:p>
          <a:p>
            <a:pPr marL="171450" marR="0" lvl="0" indent="-171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050"/>
              <a:buFont typeface="Noto Sans Symbols"/>
              <a:buChar char="⮚"/>
            </a:pPr>
            <a:r>
              <a:rPr lang="en" sz="1050" dirty="0">
                <a:solidFill>
                  <a:srgbClr val="444444"/>
                </a:solidFill>
              </a:rPr>
              <a:t>고령화 인구 증가시 </a:t>
            </a:r>
            <a:r>
              <a:rPr lang="ko-KR" altLang="en-US" sz="1050" dirty="0">
                <a:solidFill>
                  <a:srgbClr val="444444"/>
                </a:solidFill>
              </a:rPr>
              <a:t>고령 </a:t>
            </a:r>
            <a:r>
              <a:rPr lang="en-US" altLang="ko-KR" sz="1050" dirty="0">
                <a:solidFill>
                  <a:srgbClr val="444444"/>
                </a:solidFill>
              </a:rPr>
              <a:t>/ </a:t>
            </a:r>
            <a:r>
              <a:rPr lang="ko-KR" altLang="en-US" sz="1050" dirty="0">
                <a:solidFill>
                  <a:srgbClr val="444444"/>
                </a:solidFill>
              </a:rPr>
              <a:t>독거 노인</a:t>
            </a:r>
            <a:r>
              <a:rPr lang="en" sz="1050" b="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에 대한 </a:t>
            </a:r>
            <a:r>
              <a:rPr lang="en" sz="1050" dirty="0">
                <a:solidFill>
                  <a:srgbClr val="444444"/>
                </a:solidFill>
              </a:rPr>
              <a:t>케어 </a:t>
            </a:r>
            <a:r>
              <a:rPr lang="en" sz="1050" b="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프로그램 및 가이드라인 마련의 근거 제공</a:t>
            </a:r>
            <a:endParaRPr dirty="0"/>
          </a:p>
          <a:p>
            <a:pPr marL="171450" marR="0" lvl="0" indent="-1714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  <a:buSzPts val="1050"/>
              <a:buFont typeface="Noto Sans Symbols"/>
              <a:buChar char="⮚"/>
            </a:pPr>
            <a:r>
              <a:rPr lang="en" sz="1050" dirty="0">
                <a:solidFill>
                  <a:srgbClr val="444444"/>
                </a:solidFill>
              </a:rPr>
              <a:t>고령화 인구 증가시 </a:t>
            </a:r>
            <a:r>
              <a:rPr lang="ko-KR" altLang="en-US" sz="1050" dirty="0">
                <a:solidFill>
                  <a:srgbClr val="444444"/>
                </a:solidFill>
              </a:rPr>
              <a:t>고령 </a:t>
            </a:r>
            <a:r>
              <a:rPr lang="en-US" altLang="ko-KR" sz="1050" dirty="0">
                <a:solidFill>
                  <a:srgbClr val="444444"/>
                </a:solidFill>
              </a:rPr>
              <a:t>/ </a:t>
            </a:r>
            <a:r>
              <a:rPr lang="ko-KR" altLang="en-US" sz="1050" dirty="0">
                <a:solidFill>
                  <a:srgbClr val="444444"/>
                </a:solidFill>
              </a:rPr>
              <a:t>독거 노인</a:t>
            </a:r>
            <a:r>
              <a:rPr lang="en" sz="1050" dirty="0">
                <a:solidFill>
                  <a:srgbClr val="444444"/>
                </a:solidFill>
              </a:rPr>
              <a:t> 케어 서비스</a:t>
            </a:r>
            <a:r>
              <a:rPr lang="en" sz="1050" b="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에 대한   시스템 마련 근거제시로 </a:t>
            </a:r>
            <a:r>
              <a:rPr lang="en" sz="1050" dirty="0">
                <a:solidFill>
                  <a:srgbClr val="444444"/>
                </a:solidFill>
              </a:rPr>
              <a:t>지역적</a:t>
            </a:r>
            <a:r>
              <a:rPr lang="en" sz="1050" b="0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정책수립의 방향성 모색</a:t>
            </a:r>
            <a:endParaRPr dirty="0"/>
          </a:p>
        </p:txBody>
      </p:sp>
      <p:sp>
        <p:nvSpPr>
          <p:cNvPr id="170" name="Google Shape;170;p19"/>
          <p:cNvSpPr/>
          <p:nvPr/>
        </p:nvSpPr>
        <p:spPr>
          <a:xfrm>
            <a:off x="4999857" y="3895751"/>
            <a:ext cx="3388500" cy="519900"/>
          </a:xfrm>
          <a:prstGeom prst="rect">
            <a:avLst/>
          </a:prstGeom>
          <a:solidFill>
            <a:srgbClr val="DAE5F1"/>
          </a:solidFill>
          <a:ln w="9525" cap="flat" cmpd="sng">
            <a:solidFill>
              <a:srgbClr val="8CB3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ko-KR" altLang="en-US" sz="1200" dirty="0">
                <a:solidFill>
                  <a:srgbClr val="3F3F3F"/>
                </a:solidFill>
              </a:rPr>
              <a:t>고령 </a:t>
            </a:r>
            <a:r>
              <a:rPr lang="en-US" altLang="ko-KR" sz="1200" dirty="0">
                <a:solidFill>
                  <a:srgbClr val="3F3F3F"/>
                </a:solidFill>
              </a:rPr>
              <a:t>/ </a:t>
            </a:r>
            <a:r>
              <a:rPr lang="ko-KR" altLang="en-US" sz="1200" dirty="0">
                <a:solidFill>
                  <a:srgbClr val="3F3F3F"/>
                </a:solidFill>
              </a:rPr>
              <a:t>독거 노인</a:t>
            </a:r>
            <a:r>
              <a:rPr lang="en" sz="1200" dirty="0">
                <a:solidFill>
                  <a:srgbClr val="3F3F3F"/>
                </a:solidFill>
              </a:rPr>
              <a:t> 케어 </a:t>
            </a:r>
            <a:r>
              <a:rPr lang="en" sz="1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서비스 관련 데이터 관리</a:t>
            </a:r>
            <a:r>
              <a:rPr lang="en" sz="1200" dirty="0">
                <a:solidFill>
                  <a:srgbClr val="3F3F3F"/>
                </a:solidFill>
              </a:rPr>
              <a:t>고령화 인구 증가시 신속한</a:t>
            </a:r>
            <a:r>
              <a:rPr lang="en" sz="1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정책 마련 근거 제시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/>
          <p:nvPr/>
        </p:nvSpPr>
        <p:spPr>
          <a:xfrm rot="10800000" flipH="1">
            <a:off x="449263" y="2733667"/>
            <a:ext cx="8299200" cy="3016500"/>
          </a:xfrm>
          <a:prstGeom prst="roundRect">
            <a:avLst>
              <a:gd name="adj" fmla="val 628"/>
            </a:avLst>
          </a:pr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36000" bIns="45700" anchor="ctr" anchorCtr="0">
            <a:noAutofit/>
          </a:bodyPr>
          <a:lstStyle/>
          <a:p>
            <a:pPr marL="92069" marR="0" lvl="0" indent="-1205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60"/>
              <a:buFont typeface="Noto Sans Symbols"/>
              <a:buNone/>
            </a:pPr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 rot="10800000" flipH="1">
            <a:off x="3331275" y="3121600"/>
            <a:ext cx="2619600" cy="3097500"/>
          </a:xfrm>
          <a:prstGeom prst="roundRect">
            <a:avLst>
              <a:gd name="adj" fmla="val 628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36000" bIns="45700" anchor="ctr" anchorCtr="0">
            <a:noAutofit/>
          </a:bodyPr>
          <a:lstStyle/>
          <a:p>
            <a:pPr marL="92069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40"/>
              <a:buFont typeface="Noto Sans Symbols"/>
              <a:buNone/>
            </a:pPr>
            <a:endParaRPr sz="11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 rot="10800000" flipH="1">
            <a:off x="443325" y="3105250"/>
            <a:ext cx="2709900" cy="3108600"/>
          </a:xfrm>
          <a:prstGeom prst="roundRect">
            <a:avLst>
              <a:gd name="adj" fmla="val 628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36000" bIns="45700" anchor="ctr" anchorCtr="0">
            <a:noAutofit/>
          </a:bodyPr>
          <a:lstStyle/>
          <a:p>
            <a:pPr marL="92068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40"/>
              <a:buFont typeface="Noto Sans Symbols"/>
              <a:buNone/>
            </a:pPr>
            <a:endParaRPr sz="11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250826" y="692696"/>
            <a:ext cx="8642350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</a:rPr>
              <a:t>정보전략</a:t>
            </a:r>
            <a:r>
              <a:rPr lang="en" b="1" dirty="0">
                <a:solidFill>
                  <a:schemeClr val="dk1"/>
                </a:solidFill>
              </a:rPr>
              <a:t> 표준방법론 </a:t>
            </a:r>
            <a:r>
              <a:rPr lang="ko-KR" altLang="en-US" b="1" dirty="0">
                <a:solidFill>
                  <a:schemeClr val="dk1"/>
                </a:solidFill>
              </a:rPr>
              <a:t>기반으로 사업의 특성을 반영</a:t>
            </a:r>
            <a:r>
              <a:rPr lang="en" b="1" dirty="0">
                <a:solidFill>
                  <a:schemeClr val="dk1"/>
                </a:solidFill>
              </a:rPr>
              <a:t>함으로써 철저한 현황분석 및 지속적인 </a:t>
            </a:r>
            <a:r>
              <a:rPr lang="ko-KR" altLang="en-US" b="1" dirty="0" err="1">
                <a:solidFill>
                  <a:schemeClr val="dk1"/>
                </a:solidFill>
              </a:rPr>
              <a:t>라이프케어</a:t>
            </a:r>
            <a:r>
              <a:rPr lang="ko-KR" altLang="en-US" b="1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서비스 시스템 모델의 도출을 통하여 사업범위를 성공적으로 수행하겠습니다. </a:t>
            </a:r>
            <a:endParaRPr sz="1200" b="1" dirty="0"/>
          </a:p>
        </p:txBody>
      </p:sp>
      <p:sp>
        <p:nvSpPr>
          <p:cNvPr id="180" name="Google Shape;180;p20"/>
          <p:cNvSpPr txBox="1"/>
          <p:nvPr/>
        </p:nvSpPr>
        <p:spPr>
          <a:xfrm>
            <a:off x="7783690" y="215856"/>
            <a:ext cx="12063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I. 사업 개요</a:t>
            </a:r>
            <a:endParaRPr dirty="0"/>
          </a:p>
        </p:txBody>
      </p:sp>
      <p:sp>
        <p:nvSpPr>
          <p:cNvPr id="181" name="Google Shape;181;p20"/>
          <p:cNvSpPr txBox="1"/>
          <p:nvPr/>
        </p:nvSpPr>
        <p:spPr>
          <a:xfrm>
            <a:off x="250825" y="221178"/>
            <a:ext cx="6445411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제안의 범위</a:t>
            </a: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0" descr="화살표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4324704" y="336203"/>
            <a:ext cx="547298" cy="328160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1190464" y="1429518"/>
            <a:ext cx="668003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C00000"/>
                </a:solidFill>
              </a:rPr>
              <a:t>고령 </a:t>
            </a:r>
            <a:r>
              <a:rPr lang="en-US" altLang="ko-KR" b="1" dirty="0">
                <a:solidFill>
                  <a:srgbClr val="C00000"/>
                </a:solidFill>
              </a:rPr>
              <a:t>/ </a:t>
            </a:r>
            <a:r>
              <a:rPr lang="ko-KR" altLang="en-US" b="1" dirty="0">
                <a:solidFill>
                  <a:srgbClr val="C00000"/>
                </a:solidFill>
              </a:rPr>
              <a:t>독거 노인</a:t>
            </a:r>
            <a:r>
              <a:rPr lang="en" b="1" dirty="0">
                <a:solidFill>
                  <a:srgbClr val="C00000"/>
                </a:solidFill>
              </a:rPr>
              <a:t> Lifecare </a:t>
            </a:r>
            <a:r>
              <a:rPr lang="en" sz="14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시스템의 효과적 구축을 위한 </a:t>
            </a:r>
            <a:r>
              <a:rPr lang="ko-KR" altLang="en-US" sz="14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세부 실행</a:t>
            </a:r>
            <a:r>
              <a:rPr lang="en" sz="14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방안 수립</a:t>
            </a:r>
            <a:endParaRPr sz="14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0"/>
          <p:cNvGrpSpPr/>
          <p:nvPr/>
        </p:nvGrpSpPr>
        <p:grpSpPr>
          <a:xfrm>
            <a:off x="449283" y="2734721"/>
            <a:ext cx="2714161" cy="291442"/>
            <a:chOff x="232072" y="5820223"/>
            <a:chExt cx="2083690" cy="338641"/>
          </a:xfrm>
        </p:grpSpPr>
        <p:sp>
          <p:nvSpPr>
            <p:cNvPr id="185" name="Google Shape;185;p20"/>
            <p:cNvSpPr/>
            <p:nvPr/>
          </p:nvSpPr>
          <p:spPr>
            <a:xfrm>
              <a:off x="232072" y="5820223"/>
              <a:ext cx="2083690" cy="338641"/>
            </a:xfrm>
            <a:custGeom>
              <a:avLst/>
              <a:gdLst/>
              <a:ahLst/>
              <a:cxnLst/>
              <a:rect l="l" t="t" r="r" b="b"/>
              <a:pathLst>
                <a:path w="1032" h="1143" extrusionOk="0">
                  <a:moveTo>
                    <a:pt x="3" y="1059"/>
                  </a:moveTo>
                  <a:lnTo>
                    <a:pt x="1032" y="1143"/>
                  </a:lnTo>
                  <a:lnTo>
                    <a:pt x="1032" y="0"/>
                  </a:lnTo>
                  <a:lnTo>
                    <a:pt x="0" y="87"/>
                  </a:lnTo>
                  <a:lnTo>
                    <a:pt x="3" y="105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648882" y="5918591"/>
              <a:ext cx="1200367" cy="217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  현황분석</a:t>
              </a:r>
              <a:endParaRPr/>
            </a:p>
          </p:txBody>
        </p:sp>
      </p:grpSp>
      <p:grpSp>
        <p:nvGrpSpPr>
          <p:cNvPr id="187" name="Google Shape;187;p20"/>
          <p:cNvGrpSpPr/>
          <p:nvPr/>
        </p:nvGrpSpPr>
        <p:grpSpPr>
          <a:xfrm>
            <a:off x="5814160" y="2732071"/>
            <a:ext cx="2928592" cy="384013"/>
            <a:chOff x="4478132" y="5817144"/>
            <a:chExt cx="2161939" cy="432000"/>
          </a:xfrm>
        </p:grpSpPr>
        <p:sp>
          <p:nvSpPr>
            <p:cNvPr id="188" name="Google Shape;188;p20"/>
            <p:cNvSpPr/>
            <p:nvPr/>
          </p:nvSpPr>
          <p:spPr>
            <a:xfrm flipH="1">
              <a:off x="4478132" y="5817144"/>
              <a:ext cx="336865" cy="432000"/>
            </a:xfrm>
            <a:custGeom>
              <a:avLst/>
              <a:gdLst/>
              <a:ahLst/>
              <a:cxnLst/>
              <a:rect l="l" t="t" r="r" b="b"/>
              <a:pathLst>
                <a:path w="532" h="1328" extrusionOk="0">
                  <a:moveTo>
                    <a:pt x="4" y="1328"/>
                  </a:moveTo>
                  <a:lnTo>
                    <a:pt x="532" y="1096"/>
                  </a:lnTo>
                  <a:lnTo>
                    <a:pt x="532" y="320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 flipH="1">
              <a:off x="4692954" y="5839272"/>
              <a:ext cx="1947117" cy="331773"/>
            </a:xfrm>
            <a:custGeom>
              <a:avLst/>
              <a:gdLst/>
              <a:ahLst/>
              <a:cxnLst/>
              <a:rect l="l" t="t" r="r" b="b"/>
              <a:pathLst>
                <a:path w="1032" h="1143" extrusionOk="0">
                  <a:moveTo>
                    <a:pt x="3" y="1059"/>
                  </a:moveTo>
                  <a:lnTo>
                    <a:pt x="1032" y="1143"/>
                  </a:lnTo>
                  <a:lnTo>
                    <a:pt x="1032" y="0"/>
                  </a:lnTo>
                  <a:lnTo>
                    <a:pt x="0" y="87"/>
                  </a:lnTo>
                  <a:lnTo>
                    <a:pt x="3" y="105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flipH="1">
              <a:off x="4990048" y="5930446"/>
              <a:ext cx="1356306" cy="217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595959"/>
                  </a:solidFill>
                </a:rPr>
                <a:t>  </a:t>
              </a:r>
              <a:r>
                <a:rPr lang="en"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이행계획 수립</a:t>
              </a:r>
              <a:endParaRPr/>
            </a:p>
          </p:txBody>
        </p:sp>
      </p:grpSp>
      <p:grpSp>
        <p:nvGrpSpPr>
          <p:cNvPr id="191" name="Google Shape;191;p20"/>
          <p:cNvGrpSpPr/>
          <p:nvPr/>
        </p:nvGrpSpPr>
        <p:grpSpPr>
          <a:xfrm>
            <a:off x="3321129" y="2741585"/>
            <a:ext cx="2629671" cy="305075"/>
            <a:chOff x="2635758" y="5847604"/>
            <a:chExt cx="1668451" cy="354481"/>
          </a:xfrm>
        </p:grpSpPr>
        <p:sp>
          <p:nvSpPr>
            <p:cNvPr id="192" name="Google Shape;192;p20"/>
            <p:cNvSpPr/>
            <p:nvPr/>
          </p:nvSpPr>
          <p:spPr>
            <a:xfrm>
              <a:off x="2635758" y="5847604"/>
              <a:ext cx="1668451" cy="354481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2075" tIns="46025" rIns="92075" bIns="4602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06358" y="5978432"/>
              <a:ext cx="1208347" cy="1405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목표모델 수립</a:t>
              </a:r>
              <a:endParaRPr/>
            </a:p>
          </p:txBody>
        </p:sp>
      </p:grpSp>
      <p:sp>
        <p:nvSpPr>
          <p:cNvPr id="194" name="Google Shape;194;p20"/>
          <p:cNvSpPr/>
          <p:nvPr/>
        </p:nvSpPr>
        <p:spPr>
          <a:xfrm>
            <a:off x="3923928" y="2827665"/>
            <a:ext cx="182214" cy="178168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1221434" y="2840083"/>
            <a:ext cx="182214" cy="178168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6694042" y="2840083"/>
            <a:ext cx="182214" cy="178168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 rot="10800000" flipH="1">
            <a:off x="6099700" y="3103900"/>
            <a:ext cx="2635800" cy="3117600"/>
          </a:xfrm>
          <a:prstGeom prst="roundRect">
            <a:avLst>
              <a:gd name="adj" fmla="val 628"/>
            </a:avLst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36000" bIns="45700" anchor="ctr" anchorCtr="0">
            <a:noAutofit/>
          </a:bodyPr>
          <a:lstStyle/>
          <a:p>
            <a:pPr marL="92069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40"/>
              <a:buFont typeface="Noto Sans Symbols"/>
              <a:buNone/>
            </a:pPr>
            <a:endParaRPr sz="11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444975" y="4209500"/>
            <a:ext cx="2707800" cy="2079900"/>
          </a:xfrm>
          <a:prstGeom prst="roundRect">
            <a:avLst>
              <a:gd name="adj" fmla="val 1369"/>
            </a:avLst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noAutofit/>
          </a:bodyPr>
          <a:lstStyle/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ko-KR" altLang="en-US" sz="1000" b="1" dirty="0">
                <a:solidFill>
                  <a:srgbClr val="262626"/>
                </a:solidFill>
              </a:rPr>
              <a:t>고령 </a:t>
            </a:r>
            <a:r>
              <a:rPr lang="en-US" altLang="ko-KR" sz="1000" b="1" dirty="0">
                <a:solidFill>
                  <a:srgbClr val="262626"/>
                </a:solidFill>
              </a:rPr>
              <a:t>/ </a:t>
            </a:r>
            <a:r>
              <a:rPr lang="ko-KR" altLang="en-US" sz="1000" b="1" dirty="0">
                <a:solidFill>
                  <a:srgbClr val="262626"/>
                </a:solidFill>
              </a:rPr>
              <a:t>독거 노인</a:t>
            </a:r>
            <a:r>
              <a:rPr lang="en" sz="1000" b="1" dirty="0">
                <a:solidFill>
                  <a:srgbClr val="262626"/>
                </a:solidFill>
              </a:rPr>
              <a:t> </a:t>
            </a:r>
            <a:r>
              <a:rPr lang="ko-KR" altLang="en-US" sz="1000" b="1" dirty="0">
                <a:solidFill>
                  <a:srgbClr val="262626"/>
                </a:solidFill>
              </a:rPr>
              <a:t>관련</a:t>
            </a: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대내외 </a:t>
            </a:r>
            <a:r>
              <a:rPr lang="ko-KR" altLang="en-US" sz="1000" b="1" dirty="0">
                <a:solidFill>
                  <a:srgbClr val="262626"/>
                </a:solidFill>
              </a:rPr>
              <a:t>현황</a:t>
            </a:r>
            <a:r>
              <a:rPr lang="en-US" altLang="ko-KR" sz="1000" b="1" dirty="0">
                <a:solidFill>
                  <a:srgbClr val="262626"/>
                </a:solidFill>
              </a:rPr>
              <a:t>/</a:t>
            </a: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환경 분석</a:t>
            </a:r>
            <a:endParaRPr sz="10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ko-KR" altLang="en-US" sz="1000" b="1" dirty="0">
                <a:solidFill>
                  <a:srgbClr val="262626"/>
                </a:solidFill>
              </a:rPr>
              <a:t>고령 </a:t>
            </a:r>
            <a:r>
              <a:rPr lang="en-US" altLang="ko-KR" sz="1000" b="1" dirty="0">
                <a:solidFill>
                  <a:srgbClr val="262626"/>
                </a:solidFill>
              </a:rPr>
              <a:t>/ </a:t>
            </a:r>
            <a:r>
              <a:rPr lang="ko-KR" altLang="en-US" sz="1000" b="1" dirty="0">
                <a:solidFill>
                  <a:srgbClr val="262626"/>
                </a:solidFill>
              </a:rPr>
              <a:t>독거 노인</a:t>
            </a:r>
            <a:r>
              <a:rPr lang="en" sz="1000" b="1" dirty="0">
                <a:solidFill>
                  <a:srgbClr val="262626"/>
                </a:solidFill>
              </a:rPr>
              <a:t> </a:t>
            </a: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관련 정책 및 법제도</a:t>
            </a:r>
            <a:endParaRPr sz="10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현행 </a:t>
            </a:r>
            <a:r>
              <a:rPr lang="ko-KR" altLang="en-US" sz="1000" b="1" dirty="0">
                <a:solidFill>
                  <a:srgbClr val="366092"/>
                </a:solidFill>
              </a:rPr>
              <a:t>고령 </a:t>
            </a:r>
            <a:r>
              <a:rPr lang="en-US" altLang="ko-KR" sz="1000" b="1" dirty="0">
                <a:solidFill>
                  <a:srgbClr val="366092"/>
                </a:solidFill>
              </a:rPr>
              <a:t>/ </a:t>
            </a:r>
            <a:r>
              <a:rPr lang="ko-KR" altLang="en-US" sz="1000" b="1" dirty="0">
                <a:solidFill>
                  <a:srgbClr val="366092"/>
                </a:solidFill>
              </a:rPr>
              <a:t>독거 노인</a:t>
            </a:r>
            <a:r>
              <a:rPr lang="en" sz="1000" b="1" dirty="0">
                <a:solidFill>
                  <a:srgbClr val="366092"/>
                </a:solidFill>
              </a:rPr>
              <a:t> </a:t>
            </a: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서비스 업무 구조 및 대상자관리 현황 분석 기반의 개선업무 도출</a:t>
            </a:r>
            <a:endParaRPr sz="1000" b="1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권역별, 기관별 등 지원서비스 관리 현황</a:t>
            </a:r>
            <a:endParaRPr sz="1000" b="1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타 유관 업무 시스템 운영 현황 </a:t>
            </a:r>
            <a:r>
              <a:rPr lang="en" sz="1000" b="1" dirty="0">
                <a:solidFill>
                  <a:srgbClr val="366092"/>
                </a:solidFill>
              </a:rPr>
              <a:t>조</a:t>
            </a: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사 (</a:t>
            </a:r>
            <a:r>
              <a:rPr lang="en" sz="1000" b="1" dirty="0">
                <a:solidFill>
                  <a:srgbClr val="366092"/>
                </a:solidFill>
              </a:rPr>
              <a:t>경기도노인종합복지관협회</a:t>
            </a: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(지자체), </a:t>
            </a:r>
            <a:r>
              <a:rPr lang="en" sz="1000" b="1" dirty="0">
                <a:solidFill>
                  <a:srgbClr val="366092"/>
                </a:solidFill>
              </a:rPr>
              <a:t>노인맞춤돌봄서비스</a:t>
            </a: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(행안부) 등</a:t>
            </a: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대·내외 정보환경, 정보화 요구사항 조사</a:t>
            </a:r>
            <a:endParaRPr sz="10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최신 정보기술 동향 분석</a:t>
            </a:r>
            <a:endParaRPr dirty="0"/>
          </a:p>
        </p:txBody>
      </p:sp>
      <p:sp>
        <p:nvSpPr>
          <p:cNvPr id="199" name="Google Shape;199;p20"/>
          <p:cNvSpPr/>
          <p:nvPr/>
        </p:nvSpPr>
        <p:spPr>
          <a:xfrm>
            <a:off x="6115025" y="4216425"/>
            <a:ext cx="2592600" cy="1997400"/>
          </a:xfrm>
          <a:prstGeom prst="roundRect">
            <a:avLst>
              <a:gd name="adj" fmla="val 1369"/>
            </a:avLst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noAutofit/>
          </a:bodyPr>
          <a:lstStyle/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시스템 구축을 위한 성공요소</a:t>
            </a:r>
            <a:endParaRPr dirty="0"/>
          </a:p>
          <a:p>
            <a:pPr marL="92075" marR="0" lvl="0" indent="-92075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이행계획에 따른 실행과제 추진 로드맵 및 소요예산 수립</a:t>
            </a:r>
            <a:endParaRPr dirty="0"/>
          </a:p>
          <a:p>
            <a:pPr marL="92075" marR="0" lvl="0" indent="-92075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정성적, 정량적 기대효과 및 투자효과 분석</a:t>
            </a:r>
            <a:endParaRPr sz="10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366092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향후 법제도 변화에 따른 시스템 확장 방안 </a:t>
            </a:r>
            <a:endParaRPr dirty="0"/>
          </a:p>
        </p:txBody>
      </p:sp>
      <p:sp>
        <p:nvSpPr>
          <p:cNvPr id="200" name="Google Shape;200;p20"/>
          <p:cNvSpPr/>
          <p:nvPr/>
        </p:nvSpPr>
        <p:spPr>
          <a:xfrm>
            <a:off x="441900" y="3090650"/>
            <a:ext cx="2712000" cy="1095600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내</a:t>
            </a:r>
            <a:r>
              <a:rPr lang="en" sz="11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∙</a:t>
            </a:r>
            <a:r>
              <a:rPr lang="en" sz="11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외부 환경분석</a:t>
            </a:r>
            <a:endParaRPr sz="11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이해관계자 인터뷰</a:t>
            </a:r>
            <a:endParaRPr sz="11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정보</a:t>
            </a:r>
            <a:r>
              <a:rPr lang="en" sz="1100" b="1" dirty="0">
                <a:solidFill>
                  <a:srgbClr val="3F3F3F"/>
                </a:solidFill>
              </a:rPr>
              <a:t>화 </a:t>
            </a:r>
            <a:r>
              <a:rPr lang="en" sz="11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기술동향 분석</a:t>
            </a:r>
            <a:endParaRPr sz="11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선진사례분석</a:t>
            </a:r>
            <a:endParaRPr sz="11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현행 업무 및 정보시스템 분석</a:t>
            </a:r>
            <a:endParaRPr sz="11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3326273" y="3093609"/>
            <a:ext cx="2616059" cy="1106993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정보화 비전 및 전략 수립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업무/프로세스 목표모델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통합 데이터모델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정보시스템 목표모델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운영 조직 모델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6105161" y="3090662"/>
            <a:ext cx="2629123" cy="1106993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구축 이행 과제 정의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과제별 우선순위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세부 구축 과제별 이행 계획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기대효과분석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Noto Sans Symbols"/>
              <a:buChar char="⮚"/>
            </a:pPr>
            <a:r>
              <a:rPr lang="en" sz="11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중장기 로드맵</a:t>
            </a:r>
            <a:endParaRPr sz="11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20"/>
          <p:cNvGrpSpPr/>
          <p:nvPr/>
        </p:nvGrpSpPr>
        <p:grpSpPr>
          <a:xfrm>
            <a:off x="1043536" y="1595155"/>
            <a:ext cx="7164395" cy="1474998"/>
            <a:chOff x="1547664" y="2731908"/>
            <a:chExt cx="8669404" cy="1784848"/>
          </a:xfrm>
        </p:grpSpPr>
        <p:grpSp>
          <p:nvGrpSpPr>
            <p:cNvPr id="204" name="Google Shape;204;p20"/>
            <p:cNvGrpSpPr/>
            <p:nvPr/>
          </p:nvGrpSpPr>
          <p:grpSpPr>
            <a:xfrm rot="-5400000">
              <a:off x="4989942" y="-710370"/>
              <a:ext cx="1784848" cy="8669404"/>
              <a:chOff x="5064787" y="2116972"/>
              <a:chExt cx="1090732" cy="5001884"/>
            </a:xfrm>
          </p:grpSpPr>
          <p:sp>
            <p:nvSpPr>
              <p:cNvPr id="205" name="Google Shape;205;p20"/>
              <p:cNvSpPr/>
              <p:nvPr/>
            </p:nvSpPr>
            <p:spPr>
              <a:xfrm rot="-5400000" flipH="1">
                <a:off x="3283843" y="4395838"/>
                <a:ext cx="4664736" cy="781300"/>
              </a:xfrm>
              <a:prstGeom prst="rightArrow">
                <a:avLst>
                  <a:gd name="adj1" fmla="val 60389"/>
                  <a:gd name="adj2" fmla="val 34667"/>
                </a:avLst>
              </a:prstGeom>
              <a:gradFill>
                <a:gsLst>
                  <a:gs pos="0">
                    <a:srgbClr val="E4F0F8"/>
                  </a:gs>
                  <a:gs pos="100000">
                    <a:srgbClr val="99CCFF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0"/>
              <p:cNvSpPr txBox="1"/>
              <p:nvPr/>
            </p:nvSpPr>
            <p:spPr>
              <a:xfrm rot="5400000" flipH="1">
                <a:off x="3365608" y="4468783"/>
                <a:ext cx="4501170" cy="471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850" tIns="50925" rIns="101850" bIns="5092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7" name="Google Shape;207;p20" descr="제안사특장점-0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064787" y="2116972"/>
                <a:ext cx="1078613" cy="1053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" name="Google Shape;208;p20" descr="제안사특장점-0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064788" y="4104912"/>
                <a:ext cx="1078613" cy="10534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 descr="제안사특장점-0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076906" y="5988683"/>
                <a:ext cx="1078613" cy="10534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0" name="Google Shape;210;p20"/>
            <p:cNvSpPr/>
            <p:nvPr/>
          </p:nvSpPr>
          <p:spPr>
            <a:xfrm>
              <a:off x="2057103" y="3237286"/>
              <a:ext cx="806913" cy="784553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820"/>
                <a:buFont typeface="Arial"/>
                <a:buNone/>
              </a:pPr>
              <a:r>
                <a:rPr lang="en" sz="1300" dirty="0">
                  <a:solidFill>
                    <a:srgbClr val="366092"/>
                  </a:solidFill>
                </a:rPr>
                <a:t>고령</a:t>
              </a:r>
              <a:endParaRPr sz="1300" b="0" i="0" u="none" strike="noStrike" cap="none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820"/>
                <a:buFont typeface="Arial"/>
                <a:buNone/>
              </a:pPr>
              <a:r>
                <a:rPr lang="en" sz="1300" b="0" i="0" u="none" strike="noStrike" cap="none" dirty="0">
                  <a:solidFill>
                    <a:srgbClr val="366092"/>
                  </a:solidFill>
                  <a:latin typeface="Arial"/>
                  <a:ea typeface="Arial"/>
                  <a:cs typeface="Arial"/>
                  <a:sym typeface="Arial"/>
                </a:rPr>
                <a:t>현황분석</a:t>
              </a:r>
              <a:endParaRPr sz="1300" b="0" i="0" u="none" strike="noStrike" cap="none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5502649" y="3237286"/>
              <a:ext cx="806913" cy="784553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rgbClr val="366092"/>
                  </a:solidFill>
                  <a:latin typeface="Arial"/>
                  <a:ea typeface="Arial"/>
                  <a:cs typeface="Arial"/>
                  <a:sym typeface="Arial"/>
                </a:rPr>
                <a:t>미래모형</a:t>
              </a:r>
              <a:endParaRPr sz="13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rgbClr val="366092"/>
                  </a:solidFill>
                  <a:latin typeface="Arial"/>
                  <a:ea typeface="Arial"/>
                  <a:cs typeface="Arial"/>
                  <a:sym typeface="Arial"/>
                </a:rPr>
                <a:t>수립</a:t>
              </a:r>
              <a:endParaRPr sz="13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8767477" y="3228975"/>
              <a:ext cx="806913" cy="792865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rgbClr val="366092"/>
                  </a:solidFill>
                  <a:latin typeface="Arial"/>
                  <a:ea typeface="Arial"/>
                  <a:cs typeface="Arial"/>
                  <a:sym typeface="Arial"/>
                </a:rPr>
                <a:t>통합</a:t>
              </a:r>
              <a:endParaRPr sz="13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6092"/>
                </a:buClr>
                <a:buSzPts val="1300"/>
                <a:buFont typeface="Arial"/>
                <a:buNone/>
              </a:pPr>
              <a:r>
                <a:rPr lang="en" sz="1300" b="0" i="0" u="none" strike="noStrike" cap="none">
                  <a:solidFill>
                    <a:srgbClr val="366092"/>
                  </a:solidFill>
                  <a:latin typeface="Arial"/>
                  <a:ea typeface="Arial"/>
                  <a:cs typeface="Arial"/>
                  <a:sym typeface="Arial"/>
                </a:rPr>
                <a:t>이행계획</a:t>
              </a:r>
              <a:endParaRPr sz="13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20"/>
          <p:cNvSpPr/>
          <p:nvPr/>
        </p:nvSpPr>
        <p:spPr>
          <a:xfrm>
            <a:off x="3326529" y="4211724"/>
            <a:ext cx="2625885" cy="2213460"/>
          </a:xfrm>
          <a:prstGeom prst="roundRect">
            <a:avLst>
              <a:gd name="adj" fmla="val 1369"/>
            </a:avLst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noAutofit/>
          </a:bodyPr>
          <a:lstStyle/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ko-KR" altLang="en-US" sz="1000" b="1" dirty="0">
                <a:solidFill>
                  <a:srgbClr val="262626"/>
                </a:solidFill>
              </a:rPr>
              <a:t>고령 </a:t>
            </a:r>
            <a:r>
              <a:rPr lang="en-US" altLang="ko-KR" sz="1000" b="1" dirty="0">
                <a:solidFill>
                  <a:srgbClr val="262626"/>
                </a:solidFill>
              </a:rPr>
              <a:t>/ </a:t>
            </a:r>
            <a:r>
              <a:rPr lang="ko-KR" altLang="en-US" sz="1000" b="1" dirty="0">
                <a:solidFill>
                  <a:srgbClr val="262626"/>
                </a:solidFill>
              </a:rPr>
              <a:t>독거 노인</a:t>
            </a:r>
            <a:r>
              <a:rPr lang="en" sz="1000" b="1" dirty="0">
                <a:solidFill>
                  <a:srgbClr val="262626"/>
                </a:solidFill>
              </a:rPr>
              <a:t> Lifecare </a:t>
            </a: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서비스 프로세스</a:t>
            </a:r>
            <a:endParaRPr sz="10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대상 기관별 업무 연계 체계 </a:t>
            </a:r>
            <a:endParaRPr dirty="0"/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데이터 통합관리 </a:t>
            </a:r>
            <a:r>
              <a:rPr lang="en" sz="1000" b="1" dirty="0">
                <a:solidFill>
                  <a:srgbClr val="366092"/>
                </a:solidFill>
              </a:rPr>
              <a:t>및 분석을</a:t>
            </a: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 위한 정보수집 방안 및 관리체계 수립</a:t>
            </a:r>
            <a:endParaRPr sz="1000" b="1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000"/>
              <a:buFont typeface="Arial"/>
              <a:buChar char="•"/>
            </a:pPr>
            <a:r>
              <a:rPr lang="ko-KR" altLang="en-US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모니터링 및 </a:t>
            </a: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통계 관리 절차 정의</a:t>
            </a:r>
            <a:endParaRPr sz="1000" b="1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외부 시스템 연계 표준화 방안</a:t>
            </a:r>
            <a:endParaRPr sz="1000" b="1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목표 업무 프로세스 및 데이터 정의</a:t>
            </a:r>
            <a:endParaRPr sz="10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목표 기능/시스템 구성도</a:t>
            </a:r>
            <a:endParaRPr sz="10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개인정보보안 및 관리 방안</a:t>
            </a:r>
            <a:endParaRPr sz="10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920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n" sz="10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시스템 운영 방안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250826" y="692696"/>
            <a:ext cx="864235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IT 컨설팅 및 보건복지분야 경험을 기반으로 신규 시스템도입 방안 마련을 위하여 최적의 인력(Right Person)으로 최적의 수행방법(Right Approach)을 통해 최적의 대안(Right Solution)을 도출</a:t>
            </a:r>
            <a:r>
              <a:rPr lang="ko-KR" altLang="en-US" b="1" dirty="0">
                <a:solidFill>
                  <a:schemeClr val="dk1"/>
                </a:solidFill>
              </a:rPr>
              <a:t>해야 함</a:t>
            </a:r>
            <a:r>
              <a:rPr lang="en" b="1" dirty="0">
                <a:solidFill>
                  <a:schemeClr val="dk1"/>
                </a:solidFill>
              </a:rPr>
              <a:t>.</a:t>
            </a:r>
            <a:endParaRPr b="1" dirty="0"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7675014" y="215856"/>
            <a:ext cx="13150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I. 사업 개요</a:t>
            </a:r>
            <a:endParaRPr dirty="0"/>
          </a:p>
        </p:txBody>
      </p:sp>
      <p:sp>
        <p:nvSpPr>
          <p:cNvPr id="221" name="Google Shape;221;p21"/>
          <p:cNvSpPr txBox="1"/>
          <p:nvPr/>
        </p:nvSpPr>
        <p:spPr>
          <a:xfrm>
            <a:off x="250825" y="221178"/>
            <a:ext cx="6445411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제안의 특장점</a:t>
            </a: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1" descr="C:\Users\most\Desktop\SGT\Temp\ob4.png"/>
          <p:cNvPicPr preferRelativeResize="0"/>
          <p:nvPr/>
        </p:nvPicPr>
        <p:blipFill rotWithShape="1">
          <a:blip r:embed="rId3">
            <a:alphaModFix/>
          </a:blip>
          <a:srcRect l="18433"/>
          <a:stretch/>
        </p:blipFill>
        <p:spPr>
          <a:xfrm>
            <a:off x="395536" y="1340768"/>
            <a:ext cx="705412" cy="569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2091769" y="1532781"/>
            <a:ext cx="290745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전문성, 기술, 경험, 핵심인력을 통한</a:t>
            </a:r>
            <a:endParaRPr sz="1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5020918" y="1467661"/>
            <a:ext cx="1988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37021"/>
                </a:solidFill>
                <a:latin typeface="Arial"/>
                <a:ea typeface="Arial"/>
                <a:cs typeface="Arial"/>
                <a:sym typeface="Arial"/>
              </a:rPr>
              <a:t>성공적인 사업 수행</a:t>
            </a:r>
            <a:endParaRPr b="1" dirty="0"/>
          </a:p>
        </p:txBody>
      </p:sp>
      <p:sp>
        <p:nvSpPr>
          <p:cNvPr id="225" name="Google Shape;225;p21"/>
          <p:cNvSpPr/>
          <p:nvPr/>
        </p:nvSpPr>
        <p:spPr>
          <a:xfrm>
            <a:off x="1349952" y="3142963"/>
            <a:ext cx="6814767" cy="1947297"/>
          </a:xfrm>
          <a:prstGeom prst="ellipse">
            <a:avLst/>
          </a:prstGeom>
          <a:gradFill>
            <a:gsLst>
              <a:gs pos="0">
                <a:srgbClr val="9CC2E5"/>
              </a:gs>
              <a:gs pos="3000">
                <a:srgbClr val="9CC2E5"/>
              </a:gs>
              <a:gs pos="43000">
                <a:srgbClr val="BBD6EE"/>
              </a:gs>
              <a:gs pos="62000">
                <a:srgbClr val="FFFFF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7620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50800" dir="5400000" sx="11000" sy="11000" algn="ctr" rotWithShape="0">
              <a:srgbClr val="000000">
                <a:alpha val="5294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4738808" y="2084137"/>
            <a:ext cx="3908725" cy="1957574"/>
          </a:xfrm>
          <a:prstGeom prst="roundRect">
            <a:avLst>
              <a:gd name="adj" fmla="val 1655"/>
            </a:avLst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5400" dir="5400000" algn="t" rotWithShape="0">
              <a:srgbClr val="000000">
                <a:alpha val="13725"/>
              </a:srgbClr>
            </a:outerShdw>
          </a:effectLst>
        </p:spPr>
        <p:txBody>
          <a:bodyPr spcFirstLastPara="1" wrap="square" lIns="91425" tIns="72000" rIns="91425" bIns="45700" anchor="t" anchorCtr="0">
            <a:noAutofit/>
          </a:bodyPr>
          <a:lstStyle/>
          <a:p>
            <a:pPr marL="0" marR="0" lvl="1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80"/>
              <a:buFont typeface="Arial"/>
              <a:buNone/>
            </a:pPr>
            <a:r>
              <a:rPr lang="en" sz="1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사업분야</a:t>
            </a:r>
            <a:endParaRPr dirty="0"/>
          </a:p>
        </p:txBody>
      </p:sp>
      <p:sp>
        <p:nvSpPr>
          <p:cNvPr id="227" name="Google Shape;227;p21"/>
          <p:cNvSpPr/>
          <p:nvPr/>
        </p:nvSpPr>
        <p:spPr>
          <a:xfrm>
            <a:off x="4682171" y="1926171"/>
            <a:ext cx="3903614" cy="545427"/>
          </a:xfrm>
          <a:prstGeom prst="round2SameRect">
            <a:avLst>
              <a:gd name="adj1" fmla="val 11268"/>
              <a:gd name="adj2" fmla="val 0"/>
            </a:avLst>
          </a:prstGeom>
          <a:gradFill>
            <a:gsLst>
              <a:gs pos="0">
                <a:srgbClr val="366092"/>
              </a:gs>
              <a:gs pos="100000">
                <a:srgbClr val="0088EE"/>
              </a:gs>
            </a:gsLst>
            <a:lin ang="5400000" scaled="0"/>
          </a:gradFill>
          <a:ln w="12700" cap="flat" cmpd="sng">
            <a:solidFill>
              <a:srgbClr val="1736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"/>
              <a:buFont typeface="Arial"/>
              <a:buNone/>
            </a:pPr>
            <a:r>
              <a:rPr lang="en" sz="1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본 사업 유사 분야 전문성</a:t>
            </a:r>
            <a:endParaRPr b="1" dirty="0"/>
          </a:p>
        </p:txBody>
      </p:sp>
      <p:sp>
        <p:nvSpPr>
          <p:cNvPr id="228" name="Google Shape;228;p21"/>
          <p:cNvSpPr/>
          <p:nvPr/>
        </p:nvSpPr>
        <p:spPr>
          <a:xfrm>
            <a:off x="4694055" y="2185072"/>
            <a:ext cx="3852532" cy="413610"/>
          </a:xfrm>
          <a:prstGeom prst="roundRect">
            <a:avLst>
              <a:gd name="adj" fmla="val 2083"/>
            </a:avLst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72000" rIns="91425" bIns="45700" anchor="ctr" anchorCtr="0">
            <a:noAutofit/>
          </a:bodyPr>
          <a:lstStyle/>
          <a:p>
            <a:pPr marL="449263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국가 보건</a:t>
            </a:r>
            <a:r>
              <a:rPr lang="en" sz="1100" b="1" dirty="0">
                <a:solidFill>
                  <a:srgbClr val="FF0000"/>
                </a:solidFill>
              </a:rPr>
              <a:t>의료</a:t>
            </a:r>
            <a:r>
              <a:rPr lang="en" sz="11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분야</a:t>
            </a:r>
            <a:r>
              <a:rPr lang="en" sz="1100" b="1" dirty="0">
                <a:solidFill>
                  <a:srgbClr val="FF0000"/>
                </a:solidFill>
              </a:rPr>
              <a:t>의 </a:t>
            </a:r>
            <a:r>
              <a:rPr lang="en" sz="11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경험과 </a:t>
            </a:r>
          </a:p>
          <a:p>
            <a:pPr marL="449263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rgbClr val="FF0000"/>
                </a:solidFill>
              </a:rPr>
              <a:t>데이터 정보화에 대한 </a:t>
            </a:r>
            <a:r>
              <a:rPr lang="en" sz="11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전문성 확보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4779682" y="2597993"/>
            <a:ext cx="3713440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2075" marR="0" lvl="0" indent="-8413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Noto Sans Symbols"/>
              <a:buChar char="▪"/>
            </a:pPr>
            <a:r>
              <a:rPr lang="en" sz="1000" dirty="0">
                <a:solidFill>
                  <a:srgbClr val="3F3F3F"/>
                </a:solidFill>
              </a:rPr>
              <a:t>이화여대, </a:t>
            </a:r>
            <a:r>
              <a:rPr lang="ko-KR" altLang="en-US" sz="1000" dirty="0">
                <a:solidFill>
                  <a:srgbClr val="3F3F3F"/>
                </a:solidFill>
              </a:rPr>
              <a:t>아주대</a:t>
            </a:r>
            <a:r>
              <a:rPr lang="en-US" altLang="ko-KR" sz="1000" dirty="0">
                <a:solidFill>
                  <a:srgbClr val="3F3F3F"/>
                </a:solidFill>
              </a:rPr>
              <a:t>, </a:t>
            </a:r>
            <a:r>
              <a:rPr lang="ko-KR" altLang="en-US" sz="1000" dirty="0">
                <a:solidFill>
                  <a:srgbClr val="3F3F3F"/>
                </a:solidFill>
              </a:rPr>
              <a:t>플로리다 주립대</a:t>
            </a:r>
            <a:r>
              <a:rPr lang="en" sz="1000" dirty="0">
                <a:solidFill>
                  <a:srgbClr val="3F3F3F"/>
                </a:solidFill>
              </a:rPr>
              <a:t>와 협업하여 진행한 노인 대상 </a:t>
            </a:r>
            <a:r>
              <a:rPr lang="ko-KR" altLang="en-US" sz="1000" dirty="0">
                <a:solidFill>
                  <a:srgbClr val="3F3F3F"/>
                </a:solidFill>
              </a:rPr>
              <a:t>소통 </a:t>
            </a:r>
            <a:r>
              <a:rPr lang="en" sz="1000" dirty="0">
                <a:solidFill>
                  <a:srgbClr val="3F3F3F"/>
                </a:solidFill>
              </a:rPr>
              <a:t>플랫폼  구축 </a:t>
            </a:r>
            <a:r>
              <a:rPr lang="en" sz="1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연구 용역 경험 활용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2075" marR="0" lvl="0" indent="-84138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Noto Sans Symbols"/>
              <a:buChar char="▪"/>
            </a:pPr>
            <a:r>
              <a:rPr lang="en" sz="1000" dirty="0">
                <a:solidFill>
                  <a:srgbClr val="262626"/>
                </a:solidFill>
              </a:rPr>
              <a:t>다수의 의료원과 대학병원</a:t>
            </a:r>
            <a:r>
              <a:rPr lang="en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등 유관 기관의 사업 경험을 통한     의료 서비스 업무에 대한 높은 이해도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21"/>
          <p:cNvGrpSpPr/>
          <p:nvPr/>
        </p:nvGrpSpPr>
        <p:grpSpPr>
          <a:xfrm>
            <a:off x="5435543" y="3317279"/>
            <a:ext cx="2451627" cy="875961"/>
            <a:chOff x="3534294" y="5211054"/>
            <a:chExt cx="1146370" cy="1204070"/>
          </a:xfrm>
        </p:grpSpPr>
        <p:pic>
          <p:nvPicPr>
            <p:cNvPr id="231" name="Google Shape;231;p21" descr="http://www.ntels.com/homepage/img/ko/ntels/01_img_01.gi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34294" y="5211054"/>
              <a:ext cx="1146370" cy="12040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2" name="Google Shape;232;p21"/>
            <p:cNvGrpSpPr/>
            <p:nvPr/>
          </p:nvGrpSpPr>
          <p:grpSpPr>
            <a:xfrm>
              <a:off x="3618640" y="5332492"/>
              <a:ext cx="962821" cy="940669"/>
              <a:chOff x="2428003" y="4122611"/>
              <a:chExt cx="2038976" cy="1646995"/>
            </a:xfrm>
          </p:grpSpPr>
          <p:sp>
            <p:nvSpPr>
              <p:cNvPr id="233" name="Google Shape;233;p21"/>
              <p:cNvSpPr/>
              <p:nvPr/>
            </p:nvSpPr>
            <p:spPr>
              <a:xfrm>
                <a:off x="2773870" y="4506218"/>
                <a:ext cx="1335716" cy="111453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127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Gulim"/>
                  <a:buNone/>
                </a:pPr>
                <a:endParaRPr sz="10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4" name="Google Shape;234;p21"/>
              <p:cNvGrpSpPr/>
              <p:nvPr/>
            </p:nvGrpSpPr>
            <p:grpSpPr>
              <a:xfrm>
                <a:off x="2847658" y="4572522"/>
                <a:ext cx="1188133" cy="981928"/>
                <a:chOff x="1415748" y="2688968"/>
                <a:chExt cx="808515" cy="668194"/>
              </a:xfrm>
            </p:grpSpPr>
            <p:sp>
              <p:nvSpPr>
                <p:cNvPr id="235" name="Google Shape;235;p21"/>
                <p:cNvSpPr/>
                <p:nvPr/>
              </p:nvSpPr>
              <p:spPr>
                <a:xfrm>
                  <a:off x="1415748" y="2688968"/>
                  <a:ext cx="808515" cy="668194"/>
                </a:xfrm>
                <a:prstGeom prst="ellipse">
                  <a:avLst/>
                </a:prstGeom>
                <a:solidFill>
                  <a:srgbClr val="9CC2E5"/>
                </a:solidFill>
                <a:ln w="9525" cap="flat" cmpd="sng">
                  <a:solidFill>
                    <a:srgbClr val="3660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A5A5A5"/>
                    </a:buClr>
                    <a:buSzPts val="880"/>
                    <a:buFont typeface="Gulim"/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21"/>
                <p:cNvSpPr txBox="1"/>
                <p:nvPr/>
              </p:nvSpPr>
              <p:spPr>
                <a:xfrm>
                  <a:off x="1500865" y="2884340"/>
                  <a:ext cx="649205" cy="3095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2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C00000"/>
                    </a:buClr>
                    <a:buSzPts val="800"/>
                    <a:buFont typeface="Arial"/>
                    <a:buNone/>
                  </a:pPr>
                  <a:r>
                    <a:rPr lang="en" sz="800" b="0" i="0" u="none" strike="noStrike" cap="none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본 사업관련 </a:t>
                  </a:r>
                  <a:endParaRPr sz="800" b="0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2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C00000"/>
                    </a:buClr>
                    <a:buSzPts val="800"/>
                    <a:buFont typeface="Arial"/>
                    <a:buNone/>
                  </a:pPr>
                  <a:r>
                    <a:rPr lang="en" sz="800" b="0" i="0" u="none" strike="noStrike" cap="none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전문 역량 확보</a:t>
                  </a:r>
                  <a:endParaRPr/>
                </a:p>
              </p:txBody>
            </p:sp>
          </p:grpSp>
          <p:grpSp>
            <p:nvGrpSpPr>
              <p:cNvPr id="237" name="Google Shape;237;p21"/>
              <p:cNvGrpSpPr/>
              <p:nvPr/>
            </p:nvGrpSpPr>
            <p:grpSpPr>
              <a:xfrm>
                <a:off x="2428003" y="5143464"/>
                <a:ext cx="711310" cy="626142"/>
                <a:chOff x="659705" y="2675104"/>
                <a:chExt cx="660055" cy="581024"/>
              </a:xfrm>
            </p:grpSpPr>
            <p:sp>
              <p:nvSpPr>
                <p:cNvPr id="238" name="Google Shape;238;p21"/>
                <p:cNvSpPr/>
                <p:nvPr/>
              </p:nvSpPr>
              <p:spPr>
                <a:xfrm>
                  <a:off x="659705" y="2675104"/>
                  <a:ext cx="660055" cy="545502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 cmpd="sng">
                  <a:solidFill>
                    <a:srgbClr val="31859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050"/>
                    <a:buFont typeface="Gulim"/>
                    <a:buNone/>
                  </a:pP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1"/>
                <p:cNvSpPr txBox="1"/>
                <p:nvPr/>
              </p:nvSpPr>
              <p:spPr>
                <a:xfrm>
                  <a:off x="659750" y="2734728"/>
                  <a:ext cx="641100" cy="52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spAutoFit/>
                </a:bodyPr>
                <a:lstStyle/>
                <a:p>
                  <a:pPr marL="0" marR="0" lvl="2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700"/>
                    <a:t>노인</a:t>
                  </a:r>
                  <a:r>
                    <a:rPr lang="en" sz="7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분야</a:t>
                  </a:r>
                  <a:endParaRPr sz="7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2" indent="0" algn="ctr" rtl="0">
                    <a:lnSpc>
                      <a:spcPct val="100000"/>
                    </a:lnSpc>
                    <a:spcBef>
                      <a:spcPts val="14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7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사업경험</a:t>
                  </a:r>
                  <a:endParaRPr/>
                </a:p>
              </p:txBody>
            </p:sp>
          </p:grpSp>
          <p:grpSp>
            <p:nvGrpSpPr>
              <p:cNvPr id="240" name="Google Shape;240;p21"/>
              <p:cNvGrpSpPr/>
              <p:nvPr/>
            </p:nvGrpSpPr>
            <p:grpSpPr>
              <a:xfrm>
                <a:off x="3755669" y="5143464"/>
                <a:ext cx="711310" cy="626140"/>
                <a:chOff x="579869" y="2675104"/>
                <a:chExt cx="660055" cy="581022"/>
              </a:xfrm>
            </p:grpSpPr>
            <p:sp>
              <p:nvSpPr>
                <p:cNvPr id="241" name="Google Shape;241;p21"/>
                <p:cNvSpPr/>
                <p:nvPr/>
              </p:nvSpPr>
              <p:spPr>
                <a:xfrm>
                  <a:off x="579869" y="2675104"/>
                  <a:ext cx="660055" cy="545502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 cmpd="sng">
                  <a:solidFill>
                    <a:srgbClr val="31859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050"/>
                    <a:buFont typeface="Gulim"/>
                    <a:buNone/>
                  </a:pP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21"/>
                <p:cNvSpPr txBox="1"/>
                <p:nvPr/>
              </p:nvSpPr>
              <p:spPr>
                <a:xfrm>
                  <a:off x="654316" y="2734726"/>
                  <a:ext cx="492300" cy="52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spAutoFit/>
                </a:bodyPr>
                <a:lstStyle/>
                <a:p>
                  <a:pPr marL="0" marR="0" lvl="2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7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유관기관</a:t>
                  </a:r>
                  <a:endParaRPr sz="7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2" indent="0" algn="ctr" rtl="0">
                    <a:lnSpc>
                      <a:spcPct val="100000"/>
                    </a:lnSpc>
                    <a:spcBef>
                      <a:spcPts val="14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7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사업경험</a:t>
                  </a:r>
                  <a:endParaRPr dirty="0"/>
                </a:p>
              </p:txBody>
            </p:sp>
          </p:grpSp>
          <p:grpSp>
            <p:nvGrpSpPr>
              <p:cNvPr id="243" name="Google Shape;243;p21"/>
              <p:cNvGrpSpPr/>
              <p:nvPr/>
            </p:nvGrpSpPr>
            <p:grpSpPr>
              <a:xfrm>
                <a:off x="3096660" y="4122611"/>
                <a:ext cx="711309" cy="587862"/>
                <a:chOff x="611988" y="2796920"/>
                <a:chExt cx="660055" cy="545502"/>
              </a:xfrm>
            </p:grpSpPr>
            <p:sp>
              <p:nvSpPr>
                <p:cNvPr id="244" name="Google Shape;244;p21"/>
                <p:cNvSpPr/>
                <p:nvPr/>
              </p:nvSpPr>
              <p:spPr>
                <a:xfrm>
                  <a:off x="611988" y="2796920"/>
                  <a:ext cx="660055" cy="545502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n w="12700" cap="flat" cmpd="sng">
                  <a:solidFill>
                    <a:srgbClr val="31859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050"/>
                    <a:buFont typeface="Gulim"/>
                    <a:buNone/>
                  </a:pPr>
                  <a:endPara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21"/>
                <p:cNvSpPr txBox="1"/>
                <p:nvPr/>
              </p:nvSpPr>
              <p:spPr>
                <a:xfrm>
                  <a:off x="623329" y="2857564"/>
                  <a:ext cx="594600" cy="48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spAutoFit/>
                </a:bodyPr>
                <a:lstStyle/>
                <a:p>
                  <a:pPr marL="0" marR="0" lvl="2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7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IT 컨설팅 </a:t>
                  </a:r>
                  <a:endParaRPr sz="7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2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00"/>
                    <a:buFont typeface="Arial"/>
                    <a:buNone/>
                  </a:pPr>
                  <a:r>
                    <a:rPr lang="en" sz="7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전문 영역</a:t>
                  </a:r>
                  <a:endParaRPr sz="7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46" name="Google Shape;246;p21"/>
          <p:cNvGrpSpPr/>
          <p:nvPr/>
        </p:nvGrpSpPr>
        <p:grpSpPr>
          <a:xfrm>
            <a:off x="575556" y="1926170"/>
            <a:ext cx="4006818" cy="2126783"/>
            <a:chOff x="646043" y="2929128"/>
            <a:chExt cx="4324422" cy="3006542"/>
          </a:xfrm>
        </p:grpSpPr>
        <p:sp>
          <p:nvSpPr>
            <p:cNvPr id="247" name="Google Shape;247;p21"/>
            <p:cNvSpPr/>
            <p:nvPr/>
          </p:nvSpPr>
          <p:spPr>
            <a:xfrm>
              <a:off x="646043" y="3168331"/>
              <a:ext cx="4237074" cy="2767339"/>
            </a:xfrm>
            <a:prstGeom prst="roundRect">
              <a:avLst>
                <a:gd name="adj" fmla="val 1655"/>
              </a:avLst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5400" dir="5400000" algn="t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72000" rIns="91425" bIns="45700" anchor="t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880"/>
                <a:buFont typeface="Arial"/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사업분야</a:t>
              </a:r>
              <a:endParaRPr b="1"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46043" y="2929128"/>
              <a:ext cx="4324422" cy="790466"/>
            </a:xfrm>
            <a:prstGeom prst="round2SameRect">
              <a:avLst>
                <a:gd name="adj1" fmla="val 11268"/>
                <a:gd name="adj2" fmla="val 0"/>
              </a:avLst>
            </a:prstGeom>
            <a:gradFill>
              <a:gsLst>
                <a:gs pos="0">
                  <a:srgbClr val="366092"/>
                </a:gs>
                <a:gs pos="100000">
                  <a:srgbClr val="0088EE"/>
                </a:gs>
              </a:gsLst>
              <a:lin ang="5400000" scaled="0"/>
            </a:gradFill>
            <a:ln w="12700" cap="flat" cmpd="sng">
              <a:solidFill>
                <a:srgbClr val="17365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36000" rIns="91425" bIns="36000" anchor="t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60"/>
                <a:buFont typeface="Arial"/>
                <a:buNone/>
              </a:pPr>
              <a:r>
                <a:rPr lang="en" sz="1200" b="1" i="0" u="none" strike="noStrike" cap="none" dirty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IT 컨설팅 경험 및 역량</a:t>
              </a:r>
              <a:endParaRPr b="1" dirty="0"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727335" y="3295127"/>
              <a:ext cx="4155783" cy="584701"/>
            </a:xfrm>
            <a:prstGeom prst="roundRect">
              <a:avLst>
                <a:gd name="adj" fmla="val 2083"/>
              </a:avLst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72000" rIns="91425" bIns="45700" anchor="ctr" anchorCtr="0">
              <a:noAutofit/>
            </a:bodyPr>
            <a:lstStyle/>
            <a:p>
              <a:pPr marL="268288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rgbClr val="FF0000"/>
                  </a:solidFill>
                </a:rPr>
                <a:t>20</a:t>
              </a:r>
              <a:r>
                <a:rPr lang="en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년 이상 다수의 공공 및 민간 </a:t>
              </a:r>
              <a:r>
                <a:rPr lang="ko-KR" altLang="en-US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의료</a:t>
              </a:r>
              <a:r>
                <a:rPr lang="en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부분의 IT 전략 </a:t>
              </a:r>
              <a:r>
                <a:rPr lang="ko-KR" altLang="en-US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및 시스템 구축 등</a:t>
              </a:r>
              <a:r>
                <a:rPr lang="en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을 통해 축적된 Know-How 보유</a:t>
              </a:r>
              <a:endParaRPr b="1" dirty="0">
                <a:solidFill>
                  <a:srgbClr val="FF0000"/>
                </a:solidFill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719899" y="2973211"/>
              <a:ext cx="270294" cy="259974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Arial"/>
                <a:buNone/>
              </a:pPr>
              <a:r>
                <a:rPr lang="en" sz="105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05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21"/>
          <p:cNvSpPr/>
          <p:nvPr/>
        </p:nvSpPr>
        <p:spPr>
          <a:xfrm>
            <a:off x="8278196" y="1962461"/>
            <a:ext cx="268391" cy="183902"/>
          </a:xfrm>
          <a:prstGeom prst="rect">
            <a:avLst/>
          </a:prstGeom>
          <a:solidFill>
            <a:srgbClr val="C0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21"/>
          <p:cNvGrpSpPr/>
          <p:nvPr/>
        </p:nvGrpSpPr>
        <p:grpSpPr>
          <a:xfrm>
            <a:off x="579410" y="4120488"/>
            <a:ext cx="4006818" cy="2116824"/>
            <a:chOff x="646043" y="4409605"/>
            <a:chExt cx="4324422" cy="2992464"/>
          </a:xfrm>
        </p:grpSpPr>
        <p:sp>
          <p:nvSpPr>
            <p:cNvPr id="253" name="Google Shape;253;p21"/>
            <p:cNvSpPr/>
            <p:nvPr/>
          </p:nvSpPr>
          <p:spPr>
            <a:xfrm>
              <a:off x="646045" y="4409605"/>
              <a:ext cx="4283036" cy="2785390"/>
            </a:xfrm>
            <a:prstGeom prst="roundRect">
              <a:avLst>
                <a:gd name="adj" fmla="val 1655"/>
              </a:avLst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5400" dir="16200000" algn="t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72000" rIns="91425" bIns="45700" anchor="t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88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사업분야</a:t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646043" y="6625680"/>
              <a:ext cx="4324422" cy="776389"/>
            </a:xfrm>
            <a:prstGeom prst="round2SameRect">
              <a:avLst>
                <a:gd name="adj1" fmla="val 0"/>
                <a:gd name="adj2" fmla="val 13236"/>
              </a:avLst>
            </a:prstGeom>
            <a:gradFill>
              <a:gsLst>
                <a:gs pos="0">
                  <a:srgbClr val="0088EE"/>
                </a:gs>
                <a:gs pos="100000">
                  <a:srgbClr val="366092"/>
                </a:gs>
              </a:gsLst>
              <a:lin ang="5400000" scaled="0"/>
            </a:gradFill>
            <a:ln w="12700" cap="flat" cmpd="sng">
              <a:solidFill>
                <a:srgbClr val="17365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576000" rIns="91425" bIns="36000" anchor="b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60"/>
                <a:buFont typeface="Arial"/>
                <a:buNone/>
              </a:pPr>
              <a:r>
                <a:rPr lang="en" sz="1200" b="1" dirty="0">
                  <a:solidFill>
                    <a:srgbClr val="FFFF00"/>
                  </a:solidFill>
                </a:rPr>
                <a:t>AI 인공지능과 데이터 시각화 역량</a:t>
              </a:r>
              <a:endParaRPr b="1" dirty="0"/>
            </a:p>
          </p:txBody>
        </p:sp>
        <p:pic>
          <p:nvPicPr>
            <p:cNvPr id="255" name="Google Shape;255;p21" descr="C:\Users\most\Desktop\SGT\Temp\15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2089" y="6084835"/>
              <a:ext cx="4277105" cy="585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1"/>
            <p:cNvSpPr/>
            <p:nvPr/>
          </p:nvSpPr>
          <p:spPr>
            <a:xfrm>
              <a:off x="727335" y="6516743"/>
              <a:ext cx="4155783" cy="566885"/>
            </a:xfrm>
            <a:prstGeom prst="roundRect">
              <a:avLst>
                <a:gd name="adj" fmla="val 2083"/>
              </a:avLst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216000" tIns="72000" rIns="91425" bIns="45700" anchor="ctr" anchorCtr="0">
              <a:noAutofit/>
            </a:bodyPr>
            <a:lstStyle/>
            <a:p>
              <a:pPr marL="182563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"/>
                <a:buFont typeface="Arial"/>
                <a:buNone/>
              </a:pPr>
              <a:r>
                <a:rPr lang="en" sz="1100" b="1" dirty="0">
                  <a:solidFill>
                    <a:srgbClr val="FF0000"/>
                  </a:solidFill>
                </a:rPr>
                <a:t>서울대학교 인공지능 대학원 연구원</a:t>
              </a:r>
              <a:r>
                <a:rPr lang="ko-KR" altLang="en-US" sz="1100" b="1" dirty="0">
                  <a:solidFill>
                    <a:srgbClr val="FF0000"/>
                  </a:solidFill>
                </a:rPr>
                <a:t>과 협업을 통한</a:t>
              </a:r>
              <a:endParaRPr lang="en-US" altLang="ko-KR" sz="1100" b="1" dirty="0">
                <a:solidFill>
                  <a:srgbClr val="FF0000"/>
                </a:solidFill>
              </a:endParaRPr>
            </a:p>
            <a:p>
              <a:pPr marL="182563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"/>
                <a:buFont typeface="Arial"/>
                <a:buNone/>
              </a:pPr>
              <a:r>
                <a:rPr lang="en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검증된 최적의 방법론 </a:t>
              </a:r>
              <a:r>
                <a:rPr lang="ko-KR" altLang="en-US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적</a:t>
              </a:r>
              <a:r>
                <a:rPr lang="en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용</a:t>
              </a:r>
              <a:endParaRPr b="1" dirty="0">
                <a:solidFill>
                  <a:srgbClr val="FF0000"/>
                </a:solidFill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31174" y="7118320"/>
              <a:ext cx="297323" cy="253585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21"/>
          <p:cNvGrpSpPr/>
          <p:nvPr/>
        </p:nvGrpSpPr>
        <p:grpSpPr>
          <a:xfrm>
            <a:off x="4667354" y="4120489"/>
            <a:ext cx="3897694" cy="2116823"/>
            <a:chOff x="5150275" y="4409605"/>
            <a:chExt cx="4324422" cy="2992462"/>
          </a:xfrm>
        </p:grpSpPr>
        <p:sp>
          <p:nvSpPr>
            <p:cNvPr id="259" name="Google Shape;259;p21"/>
            <p:cNvSpPr/>
            <p:nvPr/>
          </p:nvSpPr>
          <p:spPr>
            <a:xfrm>
              <a:off x="5161041" y="4409605"/>
              <a:ext cx="4313654" cy="2785390"/>
            </a:xfrm>
            <a:prstGeom prst="roundRect">
              <a:avLst>
                <a:gd name="adj" fmla="val 1655"/>
              </a:avLst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25400" dir="16200000" algn="t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72000" rIns="91425" bIns="45700" anchor="t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88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사업분야</a:t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5150275" y="6650118"/>
              <a:ext cx="4324422" cy="751949"/>
            </a:xfrm>
            <a:prstGeom prst="round2SameRect">
              <a:avLst>
                <a:gd name="adj1" fmla="val 0"/>
                <a:gd name="adj2" fmla="val 13236"/>
              </a:avLst>
            </a:prstGeom>
            <a:gradFill>
              <a:gsLst>
                <a:gs pos="0">
                  <a:srgbClr val="0088EE"/>
                </a:gs>
                <a:gs pos="100000">
                  <a:srgbClr val="366092"/>
                </a:gs>
              </a:gsLst>
              <a:lin ang="5400000" scaled="0"/>
            </a:gradFill>
            <a:ln w="12700" cap="flat" cmpd="sng">
              <a:solidFill>
                <a:srgbClr val="17365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540000" rIns="91425" bIns="36000" anchor="b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60"/>
                <a:buFont typeface="Arial"/>
                <a:buNone/>
              </a:pPr>
              <a:r>
                <a:rPr lang="en" sz="1200" b="1" i="0" u="none" strike="noStrike" cap="none" dirty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연계·통합관점의 서비스 접근</a:t>
              </a:r>
              <a:endParaRPr b="1" dirty="0"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5229552" y="6541181"/>
              <a:ext cx="4155782" cy="542449"/>
            </a:xfrm>
            <a:prstGeom prst="roundRect">
              <a:avLst>
                <a:gd name="adj" fmla="val 2083"/>
              </a:avLst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72000" rIns="91425" bIns="45700" anchor="ctr" anchorCtr="0">
              <a:noAutofit/>
            </a:bodyPr>
            <a:lstStyle/>
            <a:p>
              <a:pPr marL="268288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"/>
                <a:buFont typeface="Arial"/>
                <a:buNone/>
              </a:pPr>
              <a:r>
                <a:rPr lang="en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연계·통합 및 서비스 확장을 고려한 </a:t>
              </a:r>
            </a:p>
            <a:p>
              <a:pPr marL="268288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100"/>
                <a:buFont typeface="Arial"/>
                <a:buNone/>
              </a:pPr>
              <a:r>
                <a:rPr lang="en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시스템 </a:t>
              </a:r>
              <a:r>
                <a:rPr lang="ko-KR" altLang="en-US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구축을 위한 </a:t>
              </a:r>
              <a:r>
                <a:rPr lang="en" sz="1100" b="1" i="0" u="none" strike="noStrike" cap="none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로드맵 수립</a:t>
              </a:r>
              <a:endParaRPr b="1" dirty="0">
                <a:solidFill>
                  <a:srgbClr val="FF0000"/>
                </a:solidFill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9080543" y="7116684"/>
              <a:ext cx="297323" cy="262209"/>
            </a:xfrm>
            <a:prstGeom prst="rect">
              <a:avLst/>
            </a:prstGeom>
            <a:solidFill>
              <a:srgbClr val="C000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4" name="Google Shape;26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1104" y="3456253"/>
            <a:ext cx="2485265" cy="65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 txBox="1"/>
          <p:nvPr/>
        </p:nvSpPr>
        <p:spPr>
          <a:xfrm>
            <a:off x="583325" y="2672925"/>
            <a:ext cx="3852600" cy="7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5725" marR="0" lvl="0" indent="-7461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n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국립</a:t>
            </a:r>
            <a:r>
              <a:rPr lang="en" sz="1000" dirty="0">
                <a:solidFill>
                  <a:srgbClr val="262626"/>
                </a:solidFill>
              </a:rPr>
              <a:t>정신건강</a:t>
            </a:r>
            <a:r>
              <a:rPr lang="en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센터, 심평원, 미래부 등 </a:t>
            </a:r>
            <a:r>
              <a:rPr lang="ko-KR" altLang="en-US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기관과 서울대병원</a:t>
            </a:r>
            <a:r>
              <a:rPr lang="en-US" altLang="ko-KR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세브란스 병원 등의 의료부문 데이터 통합</a:t>
            </a:r>
            <a:r>
              <a:rPr lang="en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ISP/BPR 수행 </a:t>
            </a:r>
            <a:r>
              <a:rPr lang="ko-KR" altLang="en-US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및 시스템 구축</a:t>
            </a:r>
            <a:endParaRPr sz="10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" marR="0" lvl="0" indent="-7461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ko-KR" altLang="en-US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산업안전공단</a:t>
            </a:r>
            <a:r>
              <a:rPr lang="en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직업병관련 </a:t>
            </a:r>
            <a:r>
              <a:rPr lang="en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빅데이터 분석 서비스 모델 발굴, </a:t>
            </a:r>
            <a:r>
              <a:rPr lang="ko-KR" altLang="en-US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디지털 병리 분야 솔루션 개발 운영</a:t>
            </a:r>
            <a:r>
              <a:rPr lang="en" sz="10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등 </a:t>
            </a:r>
            <a:endParaRPr dirty="0"/>
          </a:p>
        </p:txBody>
      </p:sp>
      <p:sp>
        <p:nvSpPr>
          <p:cNvPr id="267" name="Google Shape;267;p21"/>
          <p:cNvSpPr/>
          <p:nvPr/>
        </p:nvSpPr>
        <p:spPr>
          <a:xfrm>
            <a:off x="4380791" y="3903966"/>
            <a:ext cx="414820" cy="376177"/>
          </a:xfrm>
          <a:prstGeom prst="ellipse">
            <a:avLst/>
          </a:prstGeom>
          <a:gradFill>
            <a:gsLst>
              <a:gs pos="0">
                <a:srgbClr val="7388A5">
                  <a:alpha val="78823"/>
                </a:srgbClr>
              </a:gs>
              <a:gs pos="33000">
                <a:srgbClr val="FFFFF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38100" cap="flat" cmpd="sng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759571" y="4205387"/>
            <a:ext cx="3676353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5725" lvl="0" indent="-746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</a:pPr>
            <a:r>
              <a:rPr lang="en" sz="1000" dirty="0">
                <a:solidFill>
                  <a:srgbClr val="262626"/>
                </a:solidFill>
              </a:rPr>
              <a:t>데이터 모니터링, 시각화 및 통계 분석 솔루션 </a:t>
            </a:r>
            <a:r>
              <a:rPr lang="ko-KR" altLang="en-US" sz="1000" dirty="0">
                <a:solidFill>
                  <a:srgbClr val="262626"/>
                </a:solidFill>
              </a:rPr>
              <a:t>현황 실시간 확인</a:t>
            </a:r>
            <a:endParaRPr sz="1000" dirty="0">
              <a:solidFill>
                <a:srgbClr val="262626"/>
              </a:solidFill>
            </a:endParaRPr>
          </a:p>
          <a:p>
            <a:pPr marL="85725" lvl="0" indent="-746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</a:pPr>
            <a:r>
              <a:rPr lang="en-US" sz="1000" dirty="0">
                <a:solidFill>
                  <a:srgbClr val="262626"/>
                </a:solidFill>
              </a:rPr>
              <a:t>IOT, </a:t>
            </a:r>
            <a:r>
              <a:rPr lang="ko-KR" altLang="en-US" sz="1000" dirty="0">
                <a:solidFill>
                  <a:srgbClr val="262626"/>
                </a:solidFill>
              </a:rPr>
              <a:t>정기</a:t>
            </a:r>
            <a:r>
              <a:rPr lang="en-US" sz="1000" dirty="0">
                <a:solidFill>
                  <a:srgbClr val="262626"/>
                </a:solidFill>
              </a:rPr>
              <a:t> </a:t>
            </a:r>
            <a:r>
              <a:rPr lang="ko-KR" altLang="en-US" sz="1000" dirty="0" err="1">
                <a:solidFill>
                  <a:srgbClr val="262626"/>
                </a:solidFill>
              </a:rPr>
              <a:t>문진표</a:t>
            </a:r>
            <a:r>
              <a:rPr lang="ko-KR" altLang="en-US" sz="1000" dirty="0">
                <a:solidFill>
                  <a:srgbClr val="262626"/>
                </a:solidFill>
              </a:rPr>
              <a:t> 활용 수집</a:t>
            </a:r>
            <a:r>
              <a:rPr lang="en" sz="1000" dirty="0">
                <a:solidFill>
                  <a:srgbClr val="262626"/>
                </a:solidFill>
              </a:rPr>
              <a:t> 데이터로 </a:t>
            </a:r>
            <a:r>
              <a:rPr lang="ko-KR" altLang="en-US" sz="1000" dirty="0" err="1">
                <a:solidFill>
                  <a:srgbClr val="262626"/>
                </a:solidFill>
              </a:rPr>
              <a:t>머신러닝과</a:t>
            </a:r>
            <a:r>
              <a:rPr lang="ko-KR" altLang="en-US" sz="1000" dirty="0">
                <a:solidFill>
                  <a:srgbClr val="262626"/>
                </a:solidFill>
              </a:rPr>
              <a:t> </a:t>
            </a:r>
            <a:r>
              <a:rPr lang="en" sz="1000" dirty="0">
                <a:solidFill>
                  <a:srgbClr val="262626"/>
                </a:solidFill>
              </a:rPr>
              <a:t>AI 인공지능 </a:t>
            </a:r>
            <a:r>
              <a:rPr lang="ko-KR" altLang="en-US" sz="1000" dirty="0">
                <a:solidFill>
                  <a:srgbClr val="262626"/>
                </a:solidFill>
              </a:rPr>
              <a:t>활용 </a:t>
            </a:r>
            <a:r>
              <a:rPr lang="ko-KR" altLang="en-US" sz="1000" dirty="0" err="1">
                <a:solidFill>
                  <a:srgbClr val="262626"/>
                </a:solidFill>
              </a:rPr>
              <a:t>라이프케어</a:t>
            </a:r>
            <a:r>
              <a:rPr lang="en" sz="1000" dirty="0">
                <a:solidFill>
                  <a:srgbClr val="262626"/>
                </a:solidFill>
              </a:rPr>
              <a:t> </a:t>
            </a:r>
            <a:r>
              <a:rPr lang="ko-KR" altLang="en-US" sz="1000" dirty="0">
                <a:solidFill>
                  <a:srgbClr val="262626"/>
                </a:solidFill>
              </a:rPr>
              <a:t>예측 및 예방 서비스 도출</a:t>
            </a:r>
            <a:endParaRPr sz="1000" dirty="0">
              <a:solidFill>
                <a:srgbClr val="262626"/>
              </a:solidFill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4873038" y="4212025"/>
            <a:ext cx="35766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altLang="en-US" sz="1000" dirty="0"/>
              <a:t>고령 </a:t>
            </a:r>
            <a:r>
              <a:rPr lang="en-US" altLang="ko-KR" sz="1000" dirty="0"/>
              <a:t>/ </a:t>
            </a:r>
            <a:r>
              <a:rPr lang="ko-KR" altLang="en-US" sz="1000" dirty="0"/>
              <a:t>독거 노인</a:t>
            </a:r>
            <a:r>
              <a:rPr lang="en" sz="1000" dirty="0"/>
              <a:t> 케어 </a:t>
            </a:r>
            <a:r>
              <a:rPr lang="en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서비스를 위한 지역 보건소 단위에서부터 관련 내</a:t>
            </a:r>
            <a:r>
              <a:rPr lang="en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∙</a:t>
            </a:r>
            <a:r>
              <a:rPr lang="en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외부 시스템까지 </a:t>
            </a:r>
            <a:r>
              <a:rPr lang="en" sz="10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업무 및 데이터 연계∙통합을 고려한 단계별 구축 로드맵 </a:t>
            </a:r>
            <a:r>
              <a:rPr lang="en" sz="1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제시</a:t>
            </a:r>
            <a:r>
              <a:rPr lang="en" sz="10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270" name="Google Shape;270;p21" descr="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0212" y="2233609"/>
            <a:ext cx="405193" cy="34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 descr="map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3477" y="4786872"/>
            <a:ext cx="1614060" cy="8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 descr="8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80581" y="4767103"/>
            <a:ext cx="2382835" cy="75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0909" y="5695785"/>
            <a:ext cx="387043" cy="28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 descr="C:\Users\anderson\Desktop\33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44428" y="5730073"/>
            <a:ext cx="348969" cy="23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 descr="freegine_com_20120501_122905"/>
          <p:cNvPicPr preferRelativeResize="0"/>
          <p:nvPr/>
        </p:nvPicPr>
        <p:blipFill rotWithShape="1">
          <a:blip r:embed="rId12">
            <a:alphaModFix/>
          </a:blip>
          <a:srcRect l="69739" t="34869" b="35634"/>
          <a:stretch/>
        </p:blipFill>
        <p:spPr>
          <a:xfrm>
            <a:off x="664905" y="2220411"/>
            <a:ext cx="414811" cy="341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1"/>
          <p:cNvGrpSpPr/>
          <p:nvPr/>
        </p:nvGrpSpPr>
        <p:grpSpPr>
          <a:xfrm>
            <a:off x="706507" y="4613600"/>
            <a:ext cx="3752587" cy="982431"/>
            <a:chOff x="547172" y="4564478"/>
            <a:chExt cx="4540631" cy="1080674"/>
          </a:xfrm>
        </p:grpSpPr>
        <p:grpSp>
          <p:nvGrpSpPr>
            <p:cNvPr id="277" name="Google Shape;277;p21"/>
            <p:cNvGrpSpPr/>
            <p:nvPr/>
          </p:nvGrpSpPr>
          <p:grpSpPr>
            <a:xfrm>
              <a:off x="547172" y="4564478"/>
              <a:ext cx="4540631" cy="1080674"/>
              <a:chOff x="210" y="1812"/>
              <a:chExt cx="920" cy="809"/>
            </a:xfrm>
          </p:grpSpPr>
          <p:pic>
            <p:nvPicPr>
              <p:cNvPr id="278" name="Google Shape;278;p21" descr="템플릿-02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10" y="1812"/>
                <a:ext cx="920" cy="8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9" name="Google Shape;279;p21"/>
              <p:cNvSpPr txBox="1"/>
              <p:nvPr/>
            </p:nvSpPr>
            <p:spPr>
              <a:xfrm>
                <a:off x="352" y="2139"/>
                <a:ext cx="652" cy="1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0" name="Google Shape;280;p21"/>
            <p:cNvPicPr preferRelativeResize="0"/>
            <p:nvPr/>
          </p:nvPicPr>
          <p:blipFill rotWithShape="1">
            <a:blip r:embed="rId14">
              <a:alphaModFix/>
            </a:blip>
            <a:srcRect t="8812" b="8811"/>
            <a:stretch/>
          </p:blipFill>
          <p:spPr>
            <a:xfrm>
              <a:off x="991724" y="4768594"/>
              <a:ext cx="842613" cy="644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1"/>
            <p:cNvPicPr preferRelativeResize="0"/>
            <p:nvPr/>
          </p:nvPicPr>
          <p:blipFill rotWithShape="1">
            <a:blip r:embed="rId14">
              <a:alphaModFix/>
            </a:blip>
            <a:srcRect t="8812" b="8811"/>
            <a:stretch/>
          </p:blipFill>
          <p:spPr>
            <a:xfrm>
              <a:off x="3847838" y="4767066"/>
              <a:ext cx="842613" cy="644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21"/>
            <p:cNvSpPr/>
            <p:nvPr/>
          </p:nvSpPr>
          <p:spPr>
            <a:xfrm>
              <a:off x="3786377" y="4961878"/>
              <a:ext cx="966909" cy="274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000"/>
                <a:buFont typeface="Arial"/>
                <a:buNone/>
              </a:pPr>
              <a:r>
                <a:rPr lang="en" sz="1000" dirty="0">
                  <a:solidFill>
                    <a:srgbClr val="262626"/>
                  </a:solidFill>
                </a:rPr>
                <a:t>데이터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000"/>
                <a:buFont typeface="Arial"/>
                <a:buNone/>
              </a:pPr>
              <a:r>
                <a:rPr lang="en" sz="1000" dirty="0">
                  <a:solidFill>
                    <a:srgbClr val="262626"/>
                  </a:solidFill>
                </a:rPr>
                <a:t>통계 분석</a:t>
              </a:r>
              <a:endParaRPr dirty="0"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930259" y="4976979"/>
              <a:ext cx="966908" cy="274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000"/>
                <a:buFont typeface="Arial"/>
                <a:buNone/>
              </a:pPr>
              <a:r>
                <a:rPr lang="en" sz="1000" dirty="0">
                  <a:solidFill>
                    <a:srgbClr val="262626"/>
                  </a:solidFill>
                </a:rPr>
                <a:t>지속적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000"/>
                <a:buFont typeface="Arial"/>
                <a:buNone/>
              </a:pPr>
              <a:r>
                <a:rPr lang="en" sz="1000" dirty="0">
                  <a:solidFill>
                    <a:srgbClr val="262626"/>
                  </a:solidFill>
                </a:rPr>
                <a:t>모니터링</a:t>
              </a:r>
              <a:endParaRPr dirty="0"/>
            </a:p>
          </p:txBody>
        </p:sp>
        <p:sp>
          <p:nvSpPr>
            <p:cNvPr id="284" name="Google Shape;284;p21"/>
            <p:cNvSpPr/>
            <p:nvPr/>
          </p:nvSpPr>
          <p:spPr>
            <a:xfrm rot="5400000">
              <a:off x="3419730" y="4946129"/>
              <a:ext cx="455261" cy="32416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 rot="-5400000" flipH="1">
              <a:off x="1795644" y="4970679"/>
              <a:ext cx="455261" cy="32416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206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" name="Google Shape;286;p21"/>
            <p:cNvGrpSpPr/>
            <p:nvPr/>
          </p:nvGrpSpPr>
          <p:grpSpPr>
            <a:xfrm>
              <a:off x="2111799" y="4735977"/>
              <a:ext cx="1447039" cy="720377"/>
              <a:chOff x="596076" y="3530893"/>
              <a:chExt cx="1019005" cy="1019003"/>
            </a:xfrm>
          </p:grpSpPr>
          <p:sp>
            <p:nvSpPr>
              <p:cNvPr id="287" name="Google Shape;287;p21"/>
              <p:cNvSpPr/>
              <p:nvPr/>
            </p:nvSpPr>
            <p:spPr>
              <a:xfrm flipH="1">
                <a:off x="667657" y="3602475"/>
                <a:ext cx="875842" cy="875840"/>
              </a:xfrm>
              <a:prstGeom prst="ellipse">
                <a:avLst/>
              </a:prstGeom>
              <a:gradFill>
                <a:gsLst>
                  <a:gs pos="0">
                    <a:srgbClr val="EAEAEA"/>
                  </a:gs>
                  <a:gs pos="100000">
                    <a:srgbClr val="808080"/>
                  </a:gs>
                </a:gsLst>
                <a:lin ang="8100000" scaled="0"/>
              </a:gradFill>
              <a:ln w="9525" cap="flat" cmpd="sng">
                <a:solidFill>
                  <a:srgbClr val="4D4D4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 rot="10800000">
                <a:off x="671449" y="3606267"/>
                <a:ext cx="868258" cy="868256"/>
              </a:xfrm>
              <a:prstGeom prst="blockArc">
                <a:avLst>
                  <a:gd name="adj1" fmla="val 18258436"/>
                  <a:gd name="adj2" fmla="val 4865416"/>
                  <a:gd name="adj3" fmla="val 1058"/>
                </a:avLst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46000">
                    <a:srgbClr val="FFFFFF">
                      <a:alpha val="0"/>
                    </a:srgbClr>
                  </a:gs>
                  <a:gs pos="100000">
                    <a:srgbClr val="FFFFFF">
                      <a:alpha val="69803"/>
                    </a:srgbClr>
                  </a:gs>
                </a:gsLst>
                <a:lin ang="10800000" scaled="0"/>
              </a:gradFill>
              <a:ln>
                <a:noFill/>
              </a:ln>
              <a:effectLst>
                <a:outerShdw blurRad="50800" dist="38100" algn="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69634" y="3604452"/>
                <a:ext cx="871888" cy="871886"/>
              </a:xfrm>
              <a:prstGeom prst="pie">
                <a:avLst>
                  <a:gd name="adj1" fmla="val 4342655"/>
                  <a:gd name="adj2" fmla="val 17570600"/>
                </a:avLst>
              </a:prstGeom>
              <a:solidFill>
                <a:srgbClr val="1B84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702729" y="3637547"/>
                <a:ext cx="805699" cy="805697"/>
              </a:xfrm>
              <a:prstGeom prst="donut">
                <a:avLst>
                  <a:gd name="adj" fmla="val 6567"/>
                </a:avLst>
              </a:prstGeom>
              <a:solidFill>
                <a:srgbClr val="FFFFFF">
                  <a:alpha val="1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 rot="-665154">
                <a:off x="671449" y="3606267"/>
                <a:ext cx="868258" cy="868256"/>
              </a:xfrm>
              <a:prstGeom prst="blockArc">
                <a:avLst>
                  <a:gd name="adj1" fmla="val 18258436"/>
                  <a:gd name="adj2" fmla="val 4865416"/>
                  <a:gd name="adj3" fmla="val 1058"/>
                </a:avLst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2083">
                    <a:srgbClr val="FFFFFF">
                      <a:alpha val="0"/>
                    </a:srgbClr>
                  </a:gs>
                  <a:gs pos="4600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50800" dist="38100" dir="10800000" algn="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752822" y="3687641"/>
                <a:ext cx="705512" cy="705508"/>
              </a:xfrm>
              <a:prstGeom prst="ellipse">
                <a:avLst/>
              </a:prstGeom>
              <a:gradFill>
                <a:gsLst>
                  <a:gs pos="0">
                    <a:srgbClr val="E8E8E8"/>
                  </a:gs>
                  <a:gs pos="100000">
                    <a:srgbClr val="F3F3F3"/>
                  </a:gs>
                </a:gsLst>
                <a:lin ang="18900000" scaled="0"/>
              </a:gra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27000" sx="102000" sy="102000" algn="ctr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 rot="6006917">
                <a:off x="784801" y="3711352"/>
                <a:ext cx="649921" cy="649921"/>
              </a:xfrm>
              <a:prstGeom prst="blockArc">
                <a:avLst>
                  <a:gd name="adj1" fmla="val 10800000"/>
                  <a:gd name="adj2" fmla="val 0"/>
                  <a:gd name="adj3" fmla="val 3800"/>
                </a:avLst>
              </a:prstGeom>
              <a:gradFill>
                <a:gsLst>
                  <a:gs pos="0">
                    <a:srgbClr val="FFFFFF"/>
                  </a:gs>
                  <a:gs pos="50000">
                    <a:srgbClr val="FFFFFF">
                      <a:alpha val="69803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 rot="-4754370">
                <a:off x="784557" y="3708861"/>
                <a:ext cx="649921" cy="649921"/>
              </a:xfrm>
              <a:prstGeom prst="blockArc">
                <a:avLst>
                  <a:gd name="adj1" fmla="val 10800000"/>
                  <a:gd name="adj2" fmla="val 0"/>
                  <a:gd name="adj3" fmla="val 3800"/>
                </a:avLst>
              </a:prstGeom>
              <a:gradFill>
                <a:gsLst>
                  <a:gs pos="0">
                    <a:srgbClr val="FFFFFF">
                      <a:alpha val="49803"/>
                    </a:srgbClr>
                  </a:gs>
                  <a:gs pos="50000">
                    <a:srgbClr val="FFFFFF">
                      <a:alpha val="49803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95" name="Google Shape;295;p21"/>
            <p:cNvSpPr/>
            <p:nvPr/>
          </p:nvSpPr>
          <p:spPr>
            <a:xfrm>
              <a:off x="2294752" y="4950533"/>
              <a:ext cx="1134987" cy="211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400"/>
                <a:buFont typeface="Arial"/>
                <a:buNone/>
              </a:pPr>
              <a:r>
                <a:rPr lang="en" b="1" dirty="0">
                  <a:solidFill>
                    <a:srgbClr val="C00000"/>
                  </a:solidFill>
                </a:rPr>
                <a:t>AI / LLM</a:t>
              </a:r>
              <a:endParaRPr sz="1400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6" name="Google Shape;296;p21" descr="돌기화살표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325175" y="3834569"/>
            <a:ext cx="525332" cy="51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7ADFD0-FE22-4390-9235-4E15D1B25A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712922" y="4985719"/>
            <a:ext cx="334076" cy="3340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F5550C-86A2-4CBA-AD53-578D0289A9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48763" y="4948352"/>
            <a:ext cx="387043" cy="3870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7DECB7-A747-44F0-856B-318321CDAF6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05257" y="3326518"/>
            <a:ext cx="445911" cy="4459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"/>
          <p:cNvSpPr/>
          <p:nvPr/>
        </p:nvSpPr>
        <p:spPr>
          <a:xfrm>
            <a:off x="250826" y="692696"/>
            <a:ext cx="8642350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</a:rPr>
              <a:t>점차 강조되는 고령사회 고령 </a:t>
            </a:r>
            <a:r>
              <a:rPr lang="en-US" altLang="ko-KR" sz="1600" b="1" dirty="0">
                <a:solidFill>
                  <a:schemeClr val="dk1"/>
                </a:solidFill>
              </a:rPr>
              <a:t>/ </a:t>
            </a:r>
            <a:r>
              <a:rPr lang="ko-KR" altLang="en-US" sz="1600" b="1" dirty="0">
                <a:solidFill>
                  <a:schemeClr val="dk1"/>
                </a:solidFill>
              </a:rPr>
              <a:t>독거 노인 </a:t>
            </a:r>
            <a:r>
              <a:rPr lang="ko-KR" altLang="en-US" sz="1600" b="1" dirty="0" err="1">
                <a:solidFill>
                  <a:schemeClr val="dk1"/>
                </a:solidFill>
              </a:rPr>
              <a:t>라이프케어의</a:t>
            </a:r>
            <a:r>
              <a:rPr lang="ko-KR" altLang="en-US" sz="1600" b="1" dirty="0">
                <a:solidFill>
                  <a:schemeClr val="dk1"/>
                </a:solidFill>
              </a:rPr>
              <a:t> 중요성과</a:t>
            </a:r>
            <a:r>
              <a:rPr lang="en" sz="1600" b="1" dirty="0">
                <a:solidFill>
                  <a:schemeClr val="dk1"/>
                </a:solidFill>
              </a:rPr>
              <a:t> 특성을 바탕으로 성공적인 수행을 위해 필요한 5대 핵심 성공 요소와 4대 추진전략을 도출하였습니다.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250825" y="221178"/>
            <a:ext cx="6445411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사업추진전략</a:t>
            </a: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7800622" y="215856"/>
            <a:ext cx="11894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I. 사업 개요</a:t>
            </a:r>
            <a:endParaRPr dirty="0"/>
          </a:p>
        </p:txBody>
      </p:sp>
      <p:pic>
        <p:nvPicPr>
          <p:cNvPr id="305" name="Google Shape;305;p22" descr="화살표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1565" y="3109374"/>
            <a:ext cx="824256" cy="16813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2"/>
          <p:cNvSpPr/>
          <p:nvPr/>
        </p:nvSpPr>
        <p:spPr>
          <a:xfrm>
            <a:off x="3304458" y="1409237"/>
            <a:ext cx="5414205" cy="301847"/>
          </a:xfrm>
          <a:prstGeom prst="round2SameRect">
            <a:avLst>
              <a:gd name="adj1" fmla="val 28691"/>
              <a:gd name="adj2" fmla="val 0"/>
            </a:avLst>
          </a:prstGeom>
          <a:gradFill>
            <a:gsLst>
              <a:gs pos="0">
                <a:srgbClr val="FFFFFF"/>
              </a:gs>
              <a:gs pos="51000">
                <a:srgbClr val="FFFFFF"/>
              </a:gs>
              <a:gs pos="52000">
                <a:srgbClr val="FFFFFF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4대 추진전략</a:t>
            </a:r>
            <a:endParaRPr/>
          </a:p>
        </p:txBody>
      </p:sp>
      <p:sp>
        <p:nvSpPr>
          <p:cNvPr id="307" name="Google Shape;307;p22"/>
          <p:cNvSpPr txBox="1"/>
          <p:nvPr/>
        </p:nvSpPr>
        <p:spPr>
          <a:xfrm>
            <a:off x="3304458" y="1725329"/>
            <a:ext cx="5414205" cy="443997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45700" anchor="t" anchorCtr="0">
            <a:noAutofit/>
          </a:bodyPr>
          <a:lstStyle/>
          <a:p>
            <a:pPr marL="85698" marR="0" lvl="0" indent="-28547" algn="l" rtl="0"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</a:pPr>
            <a:endParaRPr sz="9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4250725" y="2229972"/>
            <a:ext cx="4316704" cy="58696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72000" tIns="72000" rIns="720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유사 </a:t>
            </a:r>
            <a:r>
              <a:rPr lang="en" sz="1050" b="1" i="1">
                <a:solidFill>
                  <a:srgbClr val="366092"/>
                </a:solidFill>
              </a:rPr>
              <a:t>고령사회 </a:t>
            </a:r>
            <a:r>
              <a:rPr lang="en" sz="1050" b="1" i="1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사업 및 ISP/BPR 전문인력 구성을 통한 수행</a:t>
            </a:r>
            <a:endParaRPr sz="1050" b="1" i="1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50" b="1" i="1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전략, 프로세스, IT 시스템의 Alignment를 위한 검증된 조직구성</a:t>
            </a:r>
            <a:endParaRPr sz="1050" b="0" i="1" u="none" strike="noStrike" cap="non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22"/>
          <p:cNvGrpSpPr/>
          <p:nvPr/>
        </p:nvGrpSpPr>
        <p:grpSpPr>
          <a:xfrm>
            <a:off x="3155497" y="1772733"/>
            <a:ext cx="5562270" cy="589643"/>
            <a:chOff x="2010937" y="3391852"/>
            <a:chExt cx="4266838" cy="583656"/>
          </a:xfrm>
        </p:grpSpPr>
        <p:grpSp>
          <p:nvGrpSpPr>
            <p:cNvPr id="310" name="Google Shape;310;p22"/>
            <p:cNvGrpSpPr/>
            <p:nvPr/>
          </p:nvGrpSpPr>
          <p:grpSpPr>
            <a:xfrm>
              <a:off x="2010937" y="3391852"/>
              <a:ext cx="4266838" cy="466884"/>
              <a:chOff x="934475" y="2436725"/>
              <a:chExt cx="4167114" cy="466884"/>
            </a:xfrm>
          </p:grpSpPr>
          <p:grpSp>
            <p:nvGrpSpPr>
              <p:cNvPr id="311" name="Google Shape;311;p22"/>
              <p:cNvGrpSpPr/>
              <p:nvPr/>
            </p:nvGrpSpPr>
            <p:grpSpPr>
              <a:xfrm>
                <a:off x="934475" y="2436725"/>
                <a:ext cx="4167114" cy="466884"/>
                <a:chOff x="1242112" y="2350434"/>
                <a:chExt cx="3952254" cy="466884"/>
              </a:xfrm>
            </p:grpSpPr>
            <p:grpSp>
              <p:nvGrpSpPr>
                <p:cNvPr id="312" name="Google Shape;312;p22"/>
                <p:cNvGrpSpPr/>
                <p:nvPr/>
              </p:nvGrpSpPr>
              <p:grpSpPr>
                <a:xfrm>
                  <a:off x="1242112" y="2350434"/>
                  <a:ext cx="3952254" cy="466884"/>
                  <a:chOff x="1242112" y="2324521"/>
                  <a:chExt cx="3952254" cy="594987"/>
                </a:xfrm>
              </p:grpSpPr>
              <p:sp>
                <p:nvSpPr>
                  <p:cNvPr id="313" name="Google Shape;313;p22"/>
                  <p:cNvSpPr/>
                  <p:nvPr/>
                </p:nvSpPr>
                <p:spPr>
                  <a:xfrm>
                    <a:off x="1242112" y="2324521"/>
                    <a:ext cx="3952254" cy="59486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576000" tIns="72000" rIns="972000" bIns="45700" anchor="ctr" anchorCtr="0">
                    <a:noAutofit/>
                  </a:bodyPr>
                  <a:lstStyle/>
                  <a:p>
                    <a:pPr marL="361950" marR="0" lvl="0" indent="-7938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b="1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사업에 최적화된 전문 인력 및 검증된 조직 구성으로</a:t>
                    </a:r>
                    <a:endParaRPr sz="1100" b="1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361950" marR="0" lvl="0" indent="-7938" algn="r" rtl="0">
                      <a:spcBef>
                        <a:spcPts val="15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100" b="1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" sz="1400" b="0" u="none" strike="noStrike" cap="none" dirty="0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“</a:t>
                    </a:r>
                    <a:r>
                      <a:rPr lang="en" sz="1400" b="1" dirty="0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안정적 수행 기반 마련</a:t>
                    </a:r>
                    <a:r>
                      <a:rPr lang="en" sz="1400" b="0" u="none" strike="noStrike" cap="none" dirty="0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” </a:t>
                    </a:r>
                    <a:endParaRPr dirty="0"/>
                  </a:p>
                </p:txBody>
              </p:sp>
              <p:sp>
                <p:nvSpPr>
                  <p:cNvPr id="314" name="Google Shape;314;p22"/>
                  <p:cNvSpPr/>
                  <p:nvPr/>
                </p:nvSpPr>
                <p:spPr>
                  <a:xfrm>
                    <a:off x="1242112" y="2342147"/>
                    <a:ext cx="588352" cy="577361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15" name="Google Shape;315;p22"/>
                <p:cNvSpPr txBox="1"/>
                <p:nvPr/>
              </p:nvSpPr>
              <p:spPr>
                <a:xfrm>
                  <a:off x="1637012" y="2478920"/>
                  <a:ext cx="118203" cy="2437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80"/>
                    <a:buFont typeface="Arial"/>
                    <a:buNone/>
                  </a:pPr>
                  <a:r>
                    <a:rPr lang="en" sz="1600" b="1" i="1" u="none" strike="noStrike" cap="none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600" b="1" i="1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16" name="Google Shape;316;p22"/>
              <p:cNvPicPr preferRelativeResize="0"/>
              <p:nvPr/>
            </p:nvPicPr>
            <p:blipFill rotWithShape="1">
              <a:blip r:embed="rId4">
                <a:alphaModFix/>
              </a:blip>
              <a:srcRect l="7166" t="14490" r="8356" b="6380"/>
              <a:stretch/>
            </p:blipFill>
            <p:spPr>
              <a:xfrm>
                <a:off x="962732" y="2514141"/>
                <a:ext cx="413913" cy="325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7" name="Google Shape;317;p22"/>
            <p:cNvSpPr/>
            <p:nvPr/>
          </p:nvSpPr>
          <p:spPr>
            <a:xfrm rot="-5400000">
              <a:off x="2012355" y="3871157"/>
              <a:ext cx="102933" cy="105769"/>
            </a:xfrm>
            <a:prstGeom prst="triangle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08000" tIns="72000" rIns="43200" bIns="45700" anchor="ctr" anchorCtr="0">
              <a:noAutofit/>
            </a:bodyPr>
            <a:lstStyle/>
            <a:p>
              <a:pPr marL="1254125" marR="0" lvl="0" indent="-3651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8F9E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318;p22"/>
          <p:cNvGrpSpPr/>
          <p:nvPr/>
        </p:nvGrpSpPr>
        <p:grpSpPr>
          <a:xfrm>
            <a:off x="431540" y="1400849"/>
            <a:ext cx="1912426" cy="4764450"/>
            <a:chOff x="528638" y="2489395"/>
            <a:chExt cx="1355725" cy="6711754"/>
          </a:xfrm>
        </p:grpSpPr>
        <p:grpSp>
          <p:nvGrpSpPr>
            <p:cNvPr id="319" name="Google Shape;319;p22"/>
            <p:cNvGrpSpPr/>
            <p:nvPr/>
          </p:nvGrpSpPr>
          <p:grpSpPr>
            <a:xfrm>
              <a:off x="528638" y="2489395"/>
              <a:ext cx="1355725" cy="6711754"/>
              <a:chOff x="571480" y="2452853"/>
              <a:chExt cx="1355459" cy="6712475"/>
            </a:xfrm>
          </p:grpSpPr>
          <p:sp>
            <p:nvSpPr>
              <p:cNvPr id="320" name="Google Shape;320;p22"/>
              <p:cNvSpPr txBox="1"/>
              <p:nvPr/>
            </p:nvSpPr>
            <p:spPr>
              <a:xfrm>
                <a:off x="571480" y="2855415"/>
                <a:ext cx="1355459" cy="6309913"/>
              </a:xfrm>
              <a:prstGeom prst="rect">
                <a:avLst/>
              </a:prstGeom>
              <a:solidFill>
                <a:srgbClr val="D8D8D8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72000" tIns="108000" rIns="72000" bIns="45700" anchor="t" anchorCtr="0">
                <a:noAutofit/>
              </a:bodyPr>
              <a:lstStyle/>
              <a:p>
                <a:pPr marL="85698" marR="0" lvl="0" indent="-28547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A1A1A1"/>
                  </a:buClr>
                  <a:buSzPts val="900"/>
                  <a:buFont typeface="Arial"/>
                  <a:buNone/>
                </a:pPr>
                <a:endParaRPr sz="9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571480" y="2452853"/>
                <a:ext cx="1355459" cy="402563"/>
              </a:xfrm>
              <a:prstGeom prst="round2SameRect">
                <a:avLst>
                  <a:gd name="adj1" fmla="val 32112"/>
                  <a:gd name="adj2" fmla="val 0"/>
                </a:avLst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 b="1">
                    <a:solidFill>
                      <a:srgbClr val="002060"/>
                    </a:solidFill>
                    <a:latin typeface="Arial"/>
                    <a:ea typeface="Arial"/>
                    <a:cs typeface="Arial"/>
                    <a:sym typeface="Arial"/>
                  </a:rPr>
                  <a:t>5대 핵심성공요소</a:t>
                </a:r>
                <a:endParaRPr/>
              </a:p>
            </p:txBody>
          </p:sp>
        </p:grpSp>
        <p:grpSp>
          <p:nvGrpSpPr>
            <p:cNvPr id="322" name="Google Shape;322;p22"/>
            <p:cNvGrpSpPr/>
            <p:nvPr/>
          </p:nvGrpSpPr>
          <p:grpSpPr>
            <a:xfrm>
              <a:off x="631825" y="4016375"/>
              <a:ext cx="1180133" cy="4892392"/>
              <a:chOff x="632024" y="3140150"/>
              <a:chExt cx="1179596" cy="5719509"/>
            </a:xfrm>
          </p:grpSpPr>
          <p:sp>
            <p:nvSpPr>
              <p:cNvPr id="323" name="Google Shape;323;p22"/>
              <p:cNvSpPr txBox="1"/>
              <p:nvPr/>
            </p:nvSpPr>
            <p:spPr>
              <a:xfrm flipH="1">
                <a:off x="632024" y="3140150"/>
                <a:ext cx="1152000" cy="935266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6000" tIns="72000" rIns="36000" bIns="36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B8F9E"/>
                  </a:buClr>
                  <a:buSzPts val="1100"/>
                  <a:buFont typeface="Arial"/>
                  <a:buNone/>
                </a:pPr>
                <a:r>
                  <a:rPr lang="ko-KR" altLang="en-US" sz="1100" dirty="0">
                    <a:solidFill>
                      <a:srgbClr val="3F3F3F"/>
                    </a:solidFill>
                  </a:rPr>
                  <a:t>고령 </a:t>
                </a:r>
                <a:r>
                  <a:rPr lang="en-US" altLang="ko-KR" sz="1100" dirty="0">
                    <a:solidFill>
                      <a:srgbClr val="3F3F3F"/>
                    </a:solidFill>
                  </a:rPr>
                  <a:t>/ </a:t>
                </a:r>
                <a:r>
                  <a:rPr lang="ko-KR" altLang="en-US" sz="1100" dirty="0">
                    <a:solidFill>
                      <a:srgbClr val="3F3F3F"/>
                    </a:solidFill>
                  </a:rPr>
                  <a:t>독거 노인 </a:t>
                </a:r>
                <a:r>
                  <a:rPr lang="ko-KR" altLang="en-US" sz="1100" dirty="0" err="1">
                    <a:solidFill>
                      <a:srgbClr val="3F3F3F"/>
                    </a:solidFill>
                  </a:rPr>
                  <a:t>라이프케어</a:t>
                </a:r>
                <a:r>
                  <a:rPr lang="en" sz="1100" b="0" i="0" u="none" strike="noStrike" cap="none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" sz="1100" dirty="0">
                    <a:solidFill>
                      <a:srgbClr val="3F3F3F"/>
                    </a:solidFill>
                  </a:rPr>
                  <a:t>정보시</a:t>
                </a:r>
                <a:r>
                  <a:rPr lang="ko-KR" altLang="en-US" sz="1100" dirty="0" err="1">
                    <a:solidFill>
                      <a:srgbClr val="3F3F3F"/>
                    </a:solidFill>
                  </a:rPr>
                  <a:t>스템</a:t>
                </a:r>
                <a:r>
                  <a:rPr lang="en" sz="1100" b="0" i="0" u="none" strike="noStrike" cap="none" dirty="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핵심 이해</a:t>
                </a:r>
                <a:endParaRPr dirty="0"/>
              </a:p>
            </p:txBody>
          </p:sp>
          <p:sp>
            <p:nvSpPr>
              <p:cNvPr id="324" name="Google Shape;324;p22"/>
              <p:cNvSpPr txBox="1"/>
              <p:nvPr/>
            </p:nvSpPr>
            <p:spPr>
              <a:xfrm flipH="1">
                <a:off x="632024" y="4296147"/>
                <a:ext cx="1152000" cy="935266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6000" tIns="72000" rIns="36000" bIns="36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B8F9E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업무 및 기술</a:t>
                </a:r>
                <a:endParaRPr sz="11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150"/>
                  </a:spcBef>
                  <a:spcAft>
                    <a:spcPts val="0"/>
                  </a:spcAft>
                  <a:buClr>
                    <a:srgbClr val="8B8F9E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전문성 확보</a:t>
                </a:r>
                <a:endParaRPr/>
              </a:p>
            </p:txBody>
          </p:sp>
          <p:sp>
            <p:nvSpPr>
              <p:cNvPr id="325" name="Google Shape;325;p22"/>
              <p:cNvSpPr txBox="1"/>
              <p:nvPr/>
            </p:nvSpPr>
            <p:spPr>
              <a:xfrm flipH="1">
                <a:off x="646236" y="5505563"/>
                <a:ext cx="1152000" cy="935265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6000" tIns="72000" rIns="36000" bIns="36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B8F9E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긴밀한</a:t>
                </a:r>
                <a:endParaRPr sz="11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150"/>
                  </a:spcBef>
                  <a:spcAft>
                    <a:spcPts val="0"/>
                  </a:spcAft>
                  <a:buClr>
                    <a:srgbClr val="8B8F9E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협조체계 수립</a:t>
                </a:r>
                <a:endParaRPr/>
              </a:p>
            </p:txBody>
          </p:sp>
          <p:sp>
            <p:nvSpPr>
              <p:cNvPr id="326" name="Google Shape;326;p22"/>
              <p:cNvSpPr txBox="1"/>
              <p:nvPr/>
            </p:nvSpPr>
            <p:spPr>
              <a:xfrm flipH="1">
                <a:off x="646236" y="6714979"/>
                <a:ext cx="1152000" cy="935265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6000" tIns="72000" rIns="36000" bIns="36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B8F9E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미래 지향적 </a:t>
                </a:r>
                <a:endParaRPr sz="11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150"/>
                  </a:spcBef>
                  <a:spcAft>
                    <a:spcPts val="0"/>
                  </a:spcAft>
                  <a:buClr>
                    <a:srgbClr val="8B8F9E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목표시스템 설계</a:t>
                </a:r>
                <a:endParaRPr/>
              </a:p>
            </p:txBody>
          </p:sp>
          <p:sp>
            <p:nvSpPr>
              <p:cNvPr id="327" name="Google Shape;327;p22"/>
              <p:cNvSpPr txBox="1"/>
              <p:nvPr/>
            </p:nvSpPr>
            <p:spPr>
              <a:xfrm flipH="1">
                <a:off x="659620" y="7924394"/>
                <a:ext cx="1152000" cy="935265"/>
              </a:xfrm>
              <a:prstGeom prst="rect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6000" tIns="72000" rIns="36000" bIns="36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B8F9E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 결과의</a:t>
                </a:r>
                <a:endParaRPr sz="11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150"/>
                  </a:spcBef>
                  <a:spcAft>
                    <a:spcPts val="0"/>
                  </a:spcAft>
                  <a:buClr>
                    <a:srgbClr val="8B8F9E"/>
                  </a:buClr>
                  <a:buSzPts val="1100"/>
                  <a:buFont typeface="Arial"/>
                  <a:buNone/>
                </a:pPr>
                <a:r>
                  <a:rPr lang="en" sz="11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신뢰성 확보</a:t>
                </a:r>
                <a:endParaRPr/>
              </a:p>
            </p:txBody>
          </p:sp>
        </p:grpSp>
        <p:grpSp>
          <p:nvGrpSpPr>
            <p:cNvPr id="328" name="Google Shape;328;p22"/>
            <p:cNvGrpSpPr/>
            <p:nvPr/>
          </p:nvGrpSpPr>
          <p:grpSpPr>
            <a:xfrm>
              <a:off x="937006" y="3081338"/>
              <a:ext cx="484949" cy="839787"/>
              <a:chOff x="7011269" y="2143451"/>
              <a:chExt cx="334254" cy="598883"/>
            </a:xfrm>
          </p:grpSpPr>
          <p:pic>
            <p:nvPicPr>
              <p:cNvPr id="329" name="Google Shape;329;p2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011269" y="2143451"/>
                <a:ext cx="334254" cy="5988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2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081776" y="2277508"/>
                <a:ext cx="194354" cy="579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1" name="Google Shape;331;p22"/>
          <p:cNvSpPr/>
          <p:nvPr/>
        </p:nvSpPr>
        <p:spPr>
          <a:xfrm>
            <a:off x="4250723" y="3319325"/>
            <a:ext cx="4316704" cy="420450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72000" tIns="72000" rIns="720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현행 처리 업무의 자동화 기반 프로세스 설계</a:t>
            </a:r>
            <a:endParaRPr sz="1050" b="1" i="1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50" b="1" i="1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통계/실적/보고서 등을 고려한 표준화된 데이터 구조설계</a:t>
            </a:r>
            <a:endParaRPr sz="1050" b="1" i="1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2"/>
          <p:cNvGrpSpPr/>
          <p:nvPr/>
        </p:nvGrpSpPr>
        <p:grpSpPr>
          <a:xfrm>
            <a:off x="3155496" y="2852936"/>
            <a:ext cx="5562270" cy="584147"/>
            <a:chOff x="3155497" y="2926339"/>
            <a:chExt cx="5562270" cy="584147"/>
          </a:xfrm>
        </p:grpSpPr>
        <p:grpSp>
          <p:nvGrpSpPr>
            <p:cNvPr id="333" name="Google Shape;333;p22"/>
            <p:cNvGrpSpPr/>
            <p:nvPr/>
          </p:nvGrpSpPr>
          <p:grpSpPr>
            <a:xfrm>
              <a:off x="3155497" y="3042244"/>
              <a:ext cx="5562270" cy="388760"/>
              <a:chOff x="934475" y="2450560"/>
              <a:chExt cx="4167114" cy="493270"/>
            </a:xfrm>
          </p:grpSpPr>
          <p:grpSp>
            <p:nvGrpSpPr>
              <p:cNvPr id="334" name="Google Shape;334;p22"/>
              <p:cNvGrpSpPr/>
              <p:nvPr/>
            </p:nvGrpSpPr>
            <p:grpSpPr>
              <a:xfrm>
                <a:off x="934475" y="2450560"/>
                <a:ext cx="4167114" cy="493270"/>
                <a:chOff x="1242112" y="2364269"/>
                <a:chExt cx="3952254" cy="493270"/>
              </a:xfrm>
            </p:grpSpPr>
            <p:grpSp>
              <p:nvGrpSpPr>
                <p:cNvPr id="335" name="Google Shape;335;p22"/>
                <p:cNvGrpSpPr/>
                <p:nvPr/>
              </p:nvGrpSpPr>
              <p:grpSpPr>
                <a:xfrm>
                  <a:off x="1242112" y="2364269"/>
                  <a:ext cx="3952254" cy="493270"/>
                  <a:chOff x="1242112" y="2342147"/>
                  <a:chExt cx="3952254" cy="628611"/>
                </a:xfrm>
              </p:grpSpPr>
              <p:sp>
                <p:nvSpPr>
                  <p:cNvPr id="336" name="Google Shape;336;p22"/>
                  <p:cNvSpPr/>
                  <p:nvPr/>
                </p:nvSpPr>
                <p:spPr>
                  <a:xfrm>
                    <a:off x="1242112" y="2342149"/>
                    <a:ext cx="3952254" cy="62860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08000" tIns="72000" rIns="43200" bIns="45700" anchor="ctr" anchorCtr="0">
                    <a:noAutofit/>
                  </a:bodyPr>
                  <a:lstStyle/>
                  <a:p>
                    <a:pPr marL="719138" marR="0" lvl="0" indent="-9048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8B8F9E"/>
                      </a:buClr>
                      <a:buSzPts val="1200"/>
                      <a:buFont typeface="Arial"/>
                      <a:buNone/>
                    </a:pPr>
                    <a:endParaRPr sz="1200" b="0" i="1" u="none" strike="noStrike" cap="none">
                      <a:solidFill>
                        <a:srgbClr val="DE2452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" name="Google Shape;337;p22"/>
                  <p:cNvSpPr/>
                  <p:nvPr/>
                </p:nvSpPr>
                <p:spPr>
                  <a:xfrm>
                    <a:off x="1242112" y="2342147"/>
                    <a:ext cx="588352" cy="62695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8" name="Google Shape;338;p22"/>
                <p:cNvSpPr txBox="1"/>
                <p:nvPr/>
              </p:nvSpPr>
              <p:spPr>
                <a:xfrm>
                  <a:off x="1637012" y="2502639"/>
                  <a:ext cx="118203" cy="2343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80"/>
                    <a:buFont typeface="Arial"/>
                    <a:buNone/>
                  </a:pPr>
                  <a:r>
                    <a:rPr lang="en" sz="1600" b="1" i="1" u="none" strike="noStrike" cap="none">
                      <a:solidFill>
                        <a:srgbClr val="DE245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600" b="1" i="1" u="none" strike="noStrike" cap="none">
                    <a:solidFill>
                      <a:srgbClr val="DE245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39" name="Google Shape;339;p22"/>
              <p:cNvPicPr preferRelativeResize="0"/>
              <p:nvPr/>
            </p:nvPicPr>
            <p:blipFill rotWithShape="1">
              <a:blip r:embed="rId4">
                <a:alphaModFix/>
              </a:blip>
              <a:srcRect l="7166" t="14490" r="8356" b="6380"/>
              <a:stretch/>
            </p:blipFill>
            <p:spPr>
              <a:xfrm>
                <a:off x="962732" y="2537859"/>
                <a:ext cx="413913" cy="325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0" name="Google Shape;340;p22"/>
            <p:cNvSpPr/>
            <p:nvPr/>
          </p:nvSpPr>
          <p:spPr>
            <a:xfrm rot="-5400000">
              <a:off x="3183875" y="3400983"/>
              <a:ext cx="81124" cy="137881"/>
            </a:xfrm>
            <a:prstGeom prst="triangle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08000" tIns="72000" rIns="43200" bIns="45700" anchor="ctr" anchorCtr="0">
              <a:noAutofit/>
            </a:bodyPr>
            <a:lstStyle/>
            <a:p>
              <a:pPr marL="1254125" marR="0" lvl="0" indent="-3651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8F9E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" name="Google Shape;341;p22"/>
            <p:cNvGrpSpPr/>
            <p:nvPr/>
          </p:nvGrpSpPr>
          <p:grpSpPr>
            <a:xfrm>
              <a:off x="3155497" y="2926339"/>
              <a:ext cx="5562270" cy="484991"/>
              <a:chOff x="934475" y="2450560"/>
              <a:chExt cx="4167114" cy="493270"/>
            </a:xfrm>
          </p:grpSpPr>
          <p:grpSp>
            <p:nvGrpSpPr>
              <p:cNvPr id="342" name="Google Shape;342;p22"/>
              <p:cNvGrpSpPr/>
              <p:nvPr/>
            </p:nvGrpSpPr>
            <p:grpSpPr>
              <a:xfrm>
                <a:off x="934475" y="2450560"/>
                <a:ext cx="4167114" cy="493270"/>
                <a:chOff x="1242112" y="2364269"/>
                <a:chExt cx="3952254" cy="493270"/>
              </a:xfrm>
            </p:grpSpPr>
            <p:grpSp>
              <p:nvGrpSpPr>
                <p:cNvPr id="343" name="Google Shape;343;p22"/>
                <p:cNvGrpSpPr/>
                <p:nvPr/>
              </p:nvGrpSpPr>
              <p:grpSpPr>
                <a:xfrm>
                  <a:off x="1242112" y="2364269"/>
                  <a:ext cx="3952254" cy="493270"/>
                  <a:chOff x="1242112" y="2342147"/>
                  <a:chExt cx="3952254" cy="628611"/>
                </a:xfrm>
              </p:grpSpPr>
              <p:sp>
                <p:nvSpPr>
                  <p:cNvPr id="344" name="Google Shape;344;p22"/>
                  <p:cNvSpPr/>
                  <p:nvPr/>
                </p:nvSpPr>
                <p:spPr>
                  <a:xfrm>
                    <a:off x="1242112" y="2342149"/>
                    <a:ext cx="3952254" cy="62860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576000" tIns="72000" rIns="288000" bIns="45700" anchor="ctr" anchorCtr="0">
                    <a:noAutofit/>
                  </a:bodyPr>
                  <a:lstStyle/>
                  <a:p>
                    <a:pPr marL="361950" marR="0" lvl="0" indent="0" algn="l" rtl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b="1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신규 </a:t>
                    </a:r>
                    <a:r>
                      <a:rPr lang="ko-KR" altLang="en-US" sz="1200" b="1" dirty="0">
                        <a:solidFill>
                          <a:srgbClr val="3F3F3F"/>
                        </a:solidFill>
                      </a:rPr>
                      <a:t>고령 </a:t>
                    </a:r>
                    <a:r>
                      <a:rPr lang="en-US" altLang="ko-KR" sz="1200" b="1" dirty="0">
                        <a:solidFill>
                          <a:srgbClr val="3F3F3F"/>
                        </a:solidFill>
                      </a:rPr>
                      <a:t>/ </a:t>
                    </a:r>
                    <a:r>
                      <a:rPr lang="ko-KR" altLang="en-US" sz="1200" b="1" dirty="0">
                        <a:solidFill>
                          <a:srgbClr val="3F3F3F"/>
                        </a:solidFill>
                      </a:rPr>
                      <a:t>독거 노인</a:t>
                    </a:r>
                    <a:r>
                      <a:rPr lang="en" sz="1200" b="1" dirty="0">
                        <a:solidFill>
                          <a:srgbClr val="3F3F3F"/>
                        </a:solidFill>
                      </a:rPr>
                      <a:t> 케어 </a:t>
                    </a:r>
                    <a:r>
                      <a:rPr lang="en" sz="1200" b="1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시스템 설계를 위한</a:t>
                    </a:r>
                    <a:endParaRPr sz="1200" b="1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361950" marR="0" lvl="0" indent="0" algn="r" rtl="0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b="1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" sz="1400" b="1" dirty="0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“</a:t>
                    </a:r>
                    <a:r>
                      <a:rPr lang="ko-KR" altLang="en-US" sz="1400" b="1" dirty="0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사용자 중심의 </a:t>
                    </a:r>
                    <a:r>
                      <a:rPr lang="en" sz="1400" b="1" dirty="0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UI </a:t>
                    </a:r>
                    <a:r>
                      <a:rPr lang="en" altLang="ko-KR" sz="1400" b="1" dirty="0">
                        <a:solidFill>
                          <a:srgbClr val="C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rPr>
                      <a:t>·</a:t>
                    </a:r>
                    <a:r>
                      <a:rPr lang="en" sz="1400" b="1" dirty="0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UX 연계</a:t>
                    </a:r>
                    <a:r>
                      <a:rPr lang="en" sz="1400" b="1" dirty="0">
                        <a:solidFill>
                          <a:srgbClr val="C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rPr>
                      <a:t>·</a:t>
                    </a:r>
                    <a:r>
                      <a:rPr lang="en" sz="1400" b="1" dirty="0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통합적 접근”</a:t>
                    </a:r>
                    <a:endParaRPr sz="1400" b="1" dirty="0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5" name="Google Shape;345;p22"/>
                  <p:cNvSpPr/>
                  <p:nvPr/>
                </p:nvSpPr>
                <p:spPr>
                  <a:xfrm>
                    <a:off x="1242112" y="2342147"/>
                    <a:ext cx="588352" cy="626957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46" name="Google Shape;346;p22"/>
                <p:cNvSpPr txBox="1"/>
                <p:nvPr/>
              </p:nvSpPr>
              <p:spPr>
                <a:xfrm>
                  <a:off x="1637012" y="2502639"/>
                  <a:ext cx="118203" cy="2504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80"/>
                    <a:buFont typeface="Arial"/>
                    <a:buNone/>
                  </a:pPr>
                  <a:r>
                    <a:rPr lang="en" sz="1600" b="1" i="1" u="none" strike="noStrike" cap="none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600" b="1" i="1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47" name="Google Shape;347;p22"/>
              <p:cNvPicPr preferRelativeResize="0"/>
              <p:nvPr/>
            </p:nvPicPr>
            <p:blipFill rotWithShape="1">
              <a:blip r:embed="rId4">
                <a:alphaModFix/>
              </a:blip>
              <a:srcRect l="7166" t="14490" r="8356" b="6380"/>
              <a:stretch/>
            </p:blipFill>
            <p:spPr>
              <a:xfrm>
                <a:off x="962732" y="2537859"/>
                <a:ext cx="413913" cy="325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8" name="Google Shape;348;p22"/>
            <p:cNvSpPr/>
            <p:nvPr/>
          </p:nvSpPr>
          <p:spPr>
            <a:xfrm rot="-5400000">
              <a:off x="3173835" y="3390943"/>
              <a:ext cx="101205" cy="137881"/>
            </a:xfrm>
            <a:prstGeom prst="triangle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08000" tIns="72000" rIns="43200" bIns="45700" anchor="ctr" anchorCtr="0">
              <a:noAutofit/>
            </a:bodyPr>
            <a:lstStyle/>
            <a:p>
              <a:pPr marL="1254125" marR="0" lvl="0" indent="-3651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8F9E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22"/>
          <p:cNvSpPr/>
          <p:nvPr/>
        </p:nvSpPr>
        <p:spPr>
          <a:xfrm>
            <a:off x="4247964" y="4427587"/>
            <a:ext cx="4316705" cy="407501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72000" tIns="72000" rIns="720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기존 내</a:t>
            </a:r>
            <a:r>
              <a:rPr lang="en" sz="1050" b="1" i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∙</a:t>
            </a:r>
            <a:r>
              <a:rPr lang="en" sz="1050" b="1" i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외부 시스템에 대한 연계 대상 표준화 방안 도출 </a:t>
            </a:r>
            <a:endParaRPr sz="1050" b="1" i="1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50" b="1" i="1" dirty="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운영 환경 변화에도 일관성을 제공하는 시스템 설계</a:t>
            </a:r>
            <a:endParaRPr sz="1050" b="0" i="1" u="none" strike="noStrike" cap="none" dirty="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22"/>
          <p:cNvGrpSpPr/>
          <p:nvPr/>
        </p:nvGrpSpPr>
        <p:grpSpPr>
          <a:xfrm>
            <a:off x="3153426" y="3954413"/>
            <a:ext cx="5562271" cy="608391"/>
            <a:chOff x="2010937" y="3405690"/>
            <a:chExt cx="4266838" cy="583679"/>
          </a:xfrm>
        </p:grpSpPr>
        <p:grpSp>
          <p:nvGrpSpPr>
            <p:cNvPr id="351" name="Google Shape;351;p22"/>
            <p:cNvGrpSpPr/>
            <p:nvPr/>
          </p:nvGrpSpPr>
          <p:grpSpPr>
            <a:xfrm>
              <a:off x="2010937" y="3405690"/>
              <a:ext cx="4266838" cy="483003"/>
              <a:chOff x="934475" y="2450563"/>
              <a:chExt cx="4167114" cy="483003"/>
            </a:xfrm>
          </p:grpSpPr>
          <p:grpSp>
            <p:nvGrpSpPr>
              <p:cNvPr id="352" name="Google Shape;352;p22"/>
              <p:cNvGrpSpPr/>
              <p:nvPr/>
            </p:nvGrpSpPr>
            <p:grpSpPr>
              <a:xfrm>
                <a:off x="934475" y="2450563"/>
                <a:ext cx="4167114" cy="483003"/>
                <a:chOff x="1242112" y="2364272"/>
                <a:chExt cx="3952254" cy="483003"/>
              </a:xfrm>
            </p:grpSpPr>
            <p:grpSp>
              <p:nvGrpSpPr>
                <p:cNvPr id="353" name="Google Shape;353;p22"/>
                <p:cNvGrpSpPr/>
                <p:nvPr/>
              </p:nvGrpSpPr>
              <p:grpSpPr>
                <a:xfrm>
                  <a:off x="1242112" y="2364272"/>
                  <a:ext cx="3952254" cy="483003"/>
                  <a:chOff x="1242112" y="2342148"/>
                  <a:chExt cx="3952254" cy="615526"/>
                </a:xfrm>
              </p:grpSpPr>
              <p:sp>
                <p:nvSpPr>
                  <p:cNvPr id="354" name="Google Shape;354;p22"/>
                  <p:cNvSpPr/>
                  <p:nvPr/>
                </p:nvSpPr>
                <p:spPr>
                  <a:xfrm>
                    <a:off x="1242112" y="2342148"/>
                    <a:ext cx="3952254" cy="612652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576000" tIns="72000" rIns="180000" bIns="45700" anchor="ctr" anchorCtr="0">
                    <a:noAutofit/>
                  </a:bodyPr>
                  <a:lstStyle/>
                  <a:p>
                    <a:pPr marL="361950" marR="0" lvl="0" indent="-7938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b="1" dirty="0">
                        <a:solidFill>
                          <a:srgbClr val="3F3F3F"/>
                        </a:solidFill>
                      </a:rPr>
                      <a:t>지역적</a:t>
                    </a:r>
                    <a:r>
                      <a:rPr lang="en" sz="1200" b="1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ko-KR" altLang="en-US" sz="1200" b="1" dirty="0">
                        <a:solidFill>
                          <a:srgbClr val="3F3F3F"/>
                        </a:solidFill>
                      </a:rPr>
                      <a:t>고령 </a:t>
                    </a:r>
                    <a:r>
                      <a:rPr lang="en-US" altLang="ko-KR" sz="1200" b="1" dirty="0">
                        <a:solidFill>
                          <a:srgbClr val="3F3F3F"/>
                        </a:solidFill>
                      </a:rPr>
                      <a:t>/ </a:t>
                    </a:r>
                    <a:r>
                      <a:rPr lang="ko-KR" altLang="en-US" sz="1200" b="1" dirty="0">
                        <a:solidFill>
                          <a:srgbClr val="3F3F3F"/>
                        </a:solidFill>
                      </a:rPr>
                      <a:t>독거 노인</a:t>
                    </a:r>
                    <a:r>
                      <a:rPr lang="en" sz="1200" b="1" dirty="0">
                        <a:solidFill>
                          <a:srgbClr val="3F3F3F"/>
                        </a:solidFill>
                      </a:rPr>
                      <a:t> 지원</a:t>
                    </a:r>
                    <a:r>
                      <a:rPr lang="en" sz="1200" b="1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서비스 강화에 따른 </a:t>
                    </a:r>
                    <a:endParaRPr sz="1200" b="1" dirty="0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361950" marR="0" lvl="0" indent="-7938" algn="r" rtl="0">
                      <a:spcBef>
                        <a:spcPts val="15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1" dirty="0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“Agility를 고려한 미래지향적 설계”</a:t>
                    </a:r>
                    <a:endParaRPr sz="1400" b="0" u="none" strike="noStrike" cap="none" dirty="0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5" name="Google Shape;355;p22"/>
                  <p:cNvSpPr/>
                  <p:nvPr/>
                </p:nvSpPr>
                <p:spPr>
                  <a:xfrm>
                    <a:off x="1242112" y="2342148"/>
                    <a:ext cx="588352" cy="61552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56" name="Google Shape;356;p22"/>
                <p:cNvSpPr txBox="1"/>
                <p:nvPr/>
              </p:nvSpPr>
              <p:spPr>
                <a:xfrm>
                  <a:off x="1637012" y="2485304"/>
                  <a:ext cx="118203" cy="2342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80"/>
                    <a:buFont typeface="Arial"/>
                    <a:buNone/>
                  </a:pPr>
                  <a:r>
                    <a:rPr lang="en" sz="1600" b="1" i="1" u="none" strike="noStrike" cap="none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600" b="1" i="1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57" name="Google Shape;357;p22"/>
              <p:cNvPicPr preferRelativeResize="0"/>
              <p:nvPr/>
            </p:nvPicPr>
            <p:blipFill rotWithShape="1">
              <a:blip r:embed="rId7">
                <a:alphaModFix/>
              </a:blip>
              <a:srcRect l="7166" t="14490" r="8356" b="6380"/>
              <a:stretch/>
            </p:blipFill>
            <p:spPr>
              <a:xfrm>
                <a:off x="962732" y="2520522"/>
                <a:ext cx="413913" cy="325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8" name="Google Shape;358;p22"/>
            <p:cNvSpPr/>
            <p:nvPr/>
          </p:nvSpPr>
          <p:spPr>
            <a:xfrm rot="-5400000">
              <a:off x="2012356" y="3885018"/>
              <a:ext cx="102933" cy="105769"/>
            </a:xfrm>
            <a:prstGeom prst="triangle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08000" tIns="72000" rIns="43200" bIns="45700" anchor="ctr" anchorCtr="0">
              <a:noAutofit/>
            </a:bodyPr>
            <a:lstStyle/>
            <a:p>
              <a:pPr marL="1254125" marR="0" lvl="0" indent="-3651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8F9E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22"/>
          <p:cNvSpPr/>
          <p:nvPr/>
        </p:nvSpPr>
        <p:spPr>
          <a:xfrm>
            <a:off x="4250680" y="5526757"/>
            <a:ext cx="4316705" cy="515526"/>
          </a:xfrm>
          <a:prstGeom prst="chevron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72000" tIns="72000" rIns="720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1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다양한 요구사항 및 의사결정을 위한 협업 체계 마련</a:t>
            </a:r>
            <a:endParaRPr sz="1050" b="1" i="1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50" b="1" i="1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사전적 잠재 리스크 해소를 위한 선제적 의사소통 구조 확보</a:t>
            </a:r>
            <a:endParaRPr sz="1050" b="1" i="1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22"/>
          <p:cNvGrpSpPr/>
          <p:nvPr/>
        </p:nvGrpSpPr>
        <p:grpSpPr>
          <a:xfrm>
            <a:off x="3156141" y="5070763"/>
            <a:ext cx="5562271" cy="581790"/>
            <a:chOff x="2010937" y="3405690"/>
            <a:chExt cx="4266838" cy="583679"/>
          </a:xfrm>
        </p:grpSpPr>
        <p:grpSp>
          <p:nvGrpSpPr>
            <p:cNvPr id="361" name="Google Shape;361;p22"/>
            <p:cNvGrpSpPr/>
            <p:nvPr/>
          </p:nvGrpSpPr>
          <p:grpSpPr>
            <a:xfrm>
              <a:off x="2010937" y="3405690"/>
              <a:ext cx="4266838" cy="483003"/>
              <a:chOff x="934475" y="2450563"/>
              <a:chExt cx="4167114" cy="483003"/>
            </a:xfrm>
          </p:grpSpPr>
          <p:grpSp>
            <p:nvGrpSpPr>
              <p:cNvPr id="362" name="Google Shape;362;p22"/>
              <p:cNvGrpSpPr/>
              <p:nvPr/>
            </p:nvGrpSpPr>
            <p:grpSpPr>
              <a:xfrm>
                <a:off x="934475" y="2450563"/>
                <a:ext cx="4167114" cy="483003"/>
                <a:chOff x="1242112" y="2364272"/>
                <a:chExt cx="3952254" cy="483003"/>
              </a:xfrm>
            </p:grpSpPr>
            <p:grpSp>
              <p:nvGrpSpPr>
                <p:cNvPr id="363" name="Google Shape;363;p22"/>
                <p:cNvGrpSpPr/>
                <p:nvPr/>
              </p:nvGrpSpPr>
              <p:grpSpPr>
                <a:xfrm>
                  <a:off x="1242112" y="2364272"/>
                  <a:ext cx="3952254" cy="483003"/>
                  <a:chOff x="1242112" y="2342148"/>
                  <a:chExt cx="3952254" cy="615526"/>
                </a:xfrm>
              </p:grpSpPr>
              <p:sp>
                <p:nvSpPr>
                  <p:cNvPr id="364" name="Google Shape;364;p22"/>
                  <p:cNvSpPr/>
                  <p:nvPr/>
                </p:nvSpPr>
                <p:spPr>
                  <a:xfrm>
                    <a:off x="1242112" y="2342148"/>
                    <a:ext cx="3952254" cy="612652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12000" tIns="72000" rIns="864000" bIns="45700" anchor="ctr" anchorCtr="0">
                    <a:noAutofit/>
                  </a:bodyPr>
                  <a:lstStyle/>
                  <a:p>
                    <a:pPr marL="361950" marR="0" lvl="0" indent="-7938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b="1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안정적 사업수행을 위한   </a:t>
                    </a:r>
                    <a:endParaRPr sz="1200" b="1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361950" marR="0" lvl="0" indent="-7938" algn="r" rtl="0">
                      <a:spcBef>
                        <a:spcPts val="15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 b="1">
                        <a:solidFill>
                          <a:srgbClr val="C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“협업 의사소통 체계 확보”</a:t>
                    </a:r>
                    <a:endParaRPr sz="1400" b="0" u="none" strike="noStrike" cap="none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" name="Google Shape;365;p22"/>
                  <p:cNvSpPr/>
                  <p:nvPr/>
                </p:nvSpPr>
                <p:spPr>
                  <a:xfrm>
                    <a:off x="1242112" y="2342148"/>
                    <a:ext cx="588352" cy="615526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66" name="Google Shape;366;p22"/>
                <p:cNvSpPr txBox="1"/>
                <p:nvPr/>
              </p:nvSpPr>
              <p:spPr>
                <a:xfrm>
                  <a:off x="1637012" y="2485304"/>
                  <a:ext cx="118203" cy="2470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80"/>
                    <a:buFont typeface="Arial"/>
                    <a:buNone/>
                  </a:pPr>
                  <a:r>
                    <a:rPr lang="en" sz="1600" b="1" i="1" u="none" strike="noStrike" cap="none">
                      <a:solidFill>
                        <a:srgbClr val="C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</a:t>
                  </a:r>
                  <a:endParaRPr sz="1600" b="1" i="1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67" name="Google Shape;367;p22"/>
              <p:cNvPicPr preferRelativeResize="0"/>
              <p:nvPr/>
            </p:nvPicPr>
            <p:blipFill rotWithShape="1">
              <a:blip r:embed="rId7">
                <a:alphaModFix/>
              </a:blip>
              <a:srcRect l="7166" t="14490" r="8356" b="6380"/>
              <a:stretch/>
            </p:blipFill>
            <p:spPr>
              <a:xfrm>
                <a:off x="962732" y="2520522"/>
                <a:ext cx="413913" cy="325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8" name="Google Shape;368;p22"/>
            <p:cNvSpPr/>
            <p:nvPr/>
          </p:nvSpPr>
          <p:spPr>
            <a:xfrm rot="-5400000">
              <a:off x="2012356" y="3885018"/>
              <a:ext cx="102933" cy="105769"/>
            </a:xfrm>
            <a:prstGeom prst="triangle">
              <a:avLst>
                <a:gd name="adj" fmla="val 10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08000" tIns="72000" rIns="43200" bIns="45700" anchor="ctr" anchorCtr="0">
              <a:noAutofit/>
            </a:bodyPr>
            <a:lstStyle/>
            <a:p>
              <a:pPr marL="1254125" marR="0" lvl="0" indent="-3651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B8F9E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22"/>
          <p:cNvGrpSpPr/>
          <p:nvPr/>
        </p:nvGrpSpPr>
        <p:grpSpPr>
          <a:xfrm>
            <a:off x="3484063" y="2306864"/>
            <a:ext cx="753453" cy="169627"/>
            <a:chOff x="-1168391" y="4302542"/>
            <a:chExt cx="782013" cy="300972"/>
          </a:xfrm>
        </p:grpSpPr>
        <p:sp>
          <p:nvSpPr>
            <p:cNvPr id="370" name="Google Shape;370;p22"/>
            <p:cNvSpPr/>
            <p:nvPr/>
          </p:nvSpPr>
          <p:spPr>
            <a:xfrm>
              <a:off x="-1168391" y="4302542"/>
              <a:ext cx="782013" cy="300972"/>
            </a:xfrm>
            <a:prstGeom prst="roundRect">
              <a:avLst>
                <a:gd name="adj" fmla="val 25097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-655811" y="4384718"/>
              <a:ext cx="203718" cy="14642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1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-1119227" y="4386401"/>
              <a:ext cx="386323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Action</a:t>
              </a:r>
              <a:endParaRPr sz="1300"/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3484063" y="2553283"/>
            <a:ext cx="753453" cy="169627"/>
            <a:chOff x="-1168391" y="4302542"/>
            <a:chExt cx="782013" cy="300972"/>
          </a:xfrm>
        </p:grpSpPr>
        <p:sp>
          <p:nvSpPr>
            <p:cNvPr id="374" name="Google Shape;374;p22"/>
            <p:cNvSpPr/>
            <p:nvPr/>
          </p:nvSpPr>
          <p:spPr>
            <a:xfrm>
              <a:off x="-1168391" y="4302542"/>
              <a:ext cx="782013" cy="300972"/>
            </a:xfrm>
            <a:prstGeom prst="roundRect">
              <a:avLst>
                <a:gd name="adj" fmla="val 25097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-655811" y="4384718"/>
              <a:ext cx="203718" cy="14642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1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-1119227" y="4367879"/>
              <a:ext cx="386323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Action</a:t>
              </a:r>
              <a:endParaRPr sz="1300"/>
            </a:p>
          </p:txBody>
        </p:sp>
      </p:grpSp>
      <p:grpSp>
        <p:nvGrpSpPr>
          <p:cNvPr id="377" name="Google Shape;377;p22"/>
          <p:cNvGrpSpPr/>
          <p:nvPr/>
        </p:nvGrpSpPr>
        <p:grpSpPr>
          <a:xfrm>
            <a:off x="3484063" y="3403133"/>
            <a:ext cx="753453" cy="154207"/>
            <a:chOff x="-1168391" y="4302542"/>
            <a:chExt cx="782013" cy="300972"/>
          </a:xfrm>
        </p:grpSpPr>
        <p:sp>
          <p:nvSpPr>
            <p:cNvPr id="378" name="Google Shape;378;p22"/>
            <p:cNvSpPr/>
            <p:nvPr/>
          </p:nvSpPr>
          <p:spPr>
            <a:xfrm>
              <a:off x="-1168391" y="4302542"/>
              <a:ext cx="782013" cy="300972"/>
            </a:xfrm>
            <a:prstGeom prst="roundRect">
              <a:avLst>
                <a:gd name="adj" fmla="val 25097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-655811" y="4384718"/>
              <a:ext cx="203718" cy="14642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1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-1119227" y="4386401"/>
              <a:ext cx="386323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Action</a:t>
              </a:r>
              <a:endParaRPr sz="1300"/>
            </a:p>
          </p:txBody>
        </p:sp>
      </p:grpSp>
      <p:grpSp>
        <p:nvGrpSpPr>
          <p:cNvPr id="381" name="Google Shape;381;p22"/>
          <p:cNvGrpSpPr/>
          <p:nvPr/>
        </p:nvGrpSpPr>
        <p:grpSpPr>
          <a:xfrm>
            <a:off x="3484063" y="3640867"/>
            <a:ext cx="753453" cy="154207"/>
            <a:chOff x="-1168391" y="4302542"/>
            <a:chExt cx="782013" cy="300972"/>
          </a:xfrm>
        </p:grpSpPr>
        <p:sp>
          <p:nvSpPr>
            <p:cNvPr id="382" name="Google Shape;382;p22"/>
            <p:cNvSpPr/>
            <p:nvPr/>
          </p:nvSpPr>
          <p:spPr>
            <a:xfrm>
              <a:off x="-1168391" y="4302542"/>
              <a:ext cx="782013" cy="300972"/>
            </a:xfrm>
            <a:prstGeom prst="roundRect">
              <a:avLst>
                <a:gd name="adj" fmla="val 25097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-655811" y="4384718"/>
              <a:ext cx="203718" cy="14642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1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-1119227" y="4386401"/>
              <a:ext cx="386323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Action</a:t>
              </a:r>
              <a:endParaRPr sz="1300"/>
            </a:p>
          </p:txBody>
        </p:sp>
      </p:grpSp>
      <p:grpSp>
        <p:nvGrpSpPr>
          <p:cNvPr id="385" name="Google Shape;385;p22"/>
          <p:cNvGrpSpPr/>
          <p:nvPr/>
        </p:nvGrpSpPr>
        <p:grpSpPr>
          <a:xfrm>
            <a:off x="3484063" y="4497966"/>
            <a:ext cx="753453" cy="154207"/>
            <a:chOff x="-1168391" y="4302542"/>
            <a:chExt cx="782013" cy="300972"/>
          </a:xfrm>
        </p:grpSpPr>
        <p:sp>
          <p:nvSpPr>
            <p:cNvPr id="386" name="Google Shape;386;p22"/>
            <p:cNvSpPr/>
            <p:nvPr/>
          </p:nvSpPr>
          <p:spPr>
            <a:xfrm>
              <a:off x="-1168391" y="4302542"/>
              <a:ext cx="782013" cy="300972"/>
            </a:xfrm>
            <a:prstGeom prst="roundRect">
              <a:avLst>
                <a:gd name="adj" fmla="val 25097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-655811" y="4384718"/>
              <a:ext cx="203718" cy="14642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1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-1119227" y="4386401"/>
              <a:ext cx="386323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Action</a:t>
              </a:r>
              <a:endParaRPr sz="1300"/>
            </a:p>
          </p:txBody>
        </p:sp>
      </p:grpSp>
      <p:grpSp>
        <p:nvGrpSpPr>
          <p:cNvPr id="389" name="Google Shape;389;p22"/>
          <p:cNvGrpSpPr/>
          <p:nvPr/>
        </p:nvGrpSpPr>
        <p:grpSpPr>
          <a:xfrm>
            <a:off x="3484063" y="4707140"/>
            <a:ext cx="753453" cy="154207"/>
            <a:chOff x="-1168391" y="4302542"/>
            <a:chExt cx="782013" cy="300972"/>
          </a:xfrm>
        </p:grpSpPr>
        <p:sp>
          <p:nvSpPr>
            <p:cNvPr id="390" name="Google Shape;390;p22"/>
            <p:cNvSpPr/>
            <p:nvPr/>
          </p:nvSpPr>
          <p:spPr>
            <a:xfrm>
              <a:off x="-1168391" y="4302542"/>
              <a:ext cx="782013" cy="300972"/>
            </a:xfrm>
            <a:prstGeom prst="roundRect">
              <a:avLst>
                <a:gd name="adj" fmla="val 25097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-655811" y="4384718"/>
              <a:ext cx="203718" cy="14642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1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-1119227" y="4386401"/>
              <a:ext cx="386323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Action</a:t>
              </a:r>
              <a:endParaRPr sz="1300"/>
            </a:p>
          </p:txBody>
        </p:sp>
      </p:grpSp>
      <p:grpSp>
        <p:nvGrpSpPr>
          <p:cNvPr id="393" name="Google Shape;393;p22"/>
          <p:cNvGrpSpPr/>
          <p:nvPr/>
        </p:nvGrpSpPr>
        <p:grpSpPr>
          <a:xfrm>
            <a:off x="3484063" y="5613623"/>
            <a:ext cx="753453" cy="154207"/>
            <a:chOff x="-1168391" y="4302542"/>
            <a:chExt cx="782013" cy="300972"/>
          </a:xfrm>
        </p:grpSpPr>
        <p:sp>
          <p:nvSpPr>
            <p:cNvPr id="394" name="Google Shape;394;p22"/>
            <p:cNvSpPr/>
            <p:nvPr/>
          </p:nvSpPr>
          <p:spPr>
            <a:xfrm>
              <a:off x="-1168391" y="4302542"/>
              <a:ext cx="782013" cy="300972"/>
            </a:xfrm>
            <a:prstGeom prst="roundRect">
              <a:avLst>
                <a:gd name="adj" fmla="val 25097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-655811" y="4384718"/>
              <a:ext cx="203718" cy="14642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1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-1119227" y="4386401"/>
              <a:ext cx="386323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Action</a:t>
              </a:r>
              <a:endParaRPr sz="1300"/>
            </a:p>
          </p:txBody>
        </p:sp>
      </p:grpSp>
      <p:grpSp>
        <p:nvGrpSpPr>
          <p:cNvPr id="397" name="Google Shape;397;p22"/>
          <p:cNvGrpSpPr/>
          <p:nvPr/>
        </p:nvGrpSpPr>
        <p:grpSpPr>
          <a:xfrm>
            <a:off x="3484063" y="5855460"/>
            <a:ext cx="753453" cy="154207"/>
            <a:chOff x="-1168391" y="4302542"/>
            <a:chExt cx="782013" cy="300972"/>
          </a:xfrm>
        </p:grpSpPr>
        <p:sp>
          <p:nvSpPr>
            <p:cNvPr id="398" name="Google Shape;398;p22"/>
            <p:cNvSpPr/>
            <p:nvPr/>
          </p:nvSpPr>
          <p:spPr>
            <a:xfrm>
              <a:off x="-1168391" y="4302542"/>
              <a:ext cx="782013" cy="300972"/>
            </a:xfrm>
            <a:prstGeom prst="roundRect">
              <a:avLst>
                <a:gd name="adj" fmla="val 25097"/>
              </a:avLst>
            </a:prstGeom>
            <a:solidFill>
              <a:srgbClr val="A5A5A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-655811" y="4384718"/>
              <a:ext cx="203718" cy="146423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0" tIns="0" rIns="0" bIns="10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-1119227" y="4386401"/>
              <a:ext cx="386323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Action</a:t>
              </a:r>
              <a:endParaRPr sz="13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/>
          <p:nvPr/>
        </p:nvSpPr>
        <p:spPr>
          <a:xfrm>
            <a:off x="250826" y="728700"/>
            <a:ext cx="8642350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효율적인 목표 시스템을 설계하기 위해서 데이터 연계 기술 및 개인정보 암호화, 사용편의성을 고려하여 설계하도록 하겠습니다.</a:t>
            </a:r>
            <a:endParaRPr b="1" dirty="0"/>
          </a:p>
        </p:txBody>
      </p:sp>
      <p:sp>
        <p:nvSpPr>
          <p:cNvPr id="406" name="Google Shape;406;p23"/>
          <p:cNvSpPr txBox="1"/>
          <p:nvPr/>
        </p:nvSpPr>
        <p:spPr>
          <a:xfrm>
            <a:off x="250825" y="221178"/>
            <a:ext cx="8642350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6</a:t>
            </a:r>
            <a:r>
              <a:rPr lang="en" sz="2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목표모델 수립_개요</a:t>
            </a:r>
            <a:endParaRPr sz="16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7320844" y="215856"/>
            <a:ext cx="16692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Ⅱ. 사업 수행 방안</a:t>
            </a:r>
            <a:endParaRPr dirty="0"/>
          </a:p>
        </p:txBody>
      </p:sp>
      <p:sp>
        <p:nvSpPr>
          <p:cNvPr id="408" name="Google Shape;408;p23"/>
          <p:cNvSpPr/>
          <p:nvPr/>
        </p:nvSpPr>
        <p:spPr>
          <a:xfrm>
            <a:off x="409378" y="3341916"/>
            <a:ext cx="8411626" cy="422347"/>
          </a:xfrm>
          <a:custGeom>
            <a:avLst/>
            <a:gdLst/>
            <a:ahLst/>
            <a:cxnLst/>
            <a:rect l="l" t="t" r="r" b="b"/>
            <a:pathLst>
              <a:path w="2072" h="282" extrusionOk="0">
                <a:moveTo>
                  <a:pt x="2072" y="282"/>
                </a:moveTo>
                <a:cubicBezTo>
                  <a:pt x="1812" y="228"/>
                  <a:pt x="1790" y="0"/>
                  <a:pt x="1790" y="0"/>
                </a:cubicBezTo>
                <a:cubicBezTo>
                  <a:pt x="1082" y="0"/>
                  <a:pt x="1082" y="0"/>
                  <a:pt x="1082" y="0"/>
                </a:cubicBezTo>
                <a:cubicBezTo>
                  <a:pt x="990" y="0"/>
                  <a:pt x="990" y="0"/>
                  <a:pt x="990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282" y="0"/>
                  <a:pt x="260" y="228"/>
                  <a:pt x="0" y="282"/>
                </a:cubicBezTo>
                <a:cubicBezTo>
                  <a:pt x="0" y="282"/>
                  <a:pt x="728" y="274"/>
                  <a:pt x="990" y="277"/>
                </a:cubicBezTo>
                <a:cubicBezTo>
                  <a:pt x="990" y="280"/>
                  <a:pt x="990" y="281"/>
                  <a:pt x="990" y="282"/>
                </a:cubicBezTo>
                <a:cubicBezTo>
                  <a:pt x="990" y="280"/>
                  <a:pt x="1007" y="279"/>
                  <a:pt x="1036" y="278"/>
                </a:cubicBezTo>
                <a:cubicBezTo>
                  <a:pt x="1066" y="279"/>
                  <a:pt x="1082" y="280"/>
                  <a:pt x="1082" y="282"/>
                </a:cubicBezTo>
                <a:cubicBezTo>
                  <a:pt x="1082" y="281"/>
                  <a:pt x="1082" y="280"/>
                  <a:pt x="1082" y="277"/>
                </a:cubicBezTo>
                <a:cubicBezTo>
                  <a:pt x="1344" y="274"/>
                  <a:pt x="2072" y="282"/>
                  <a:pt x="2072" y="282"/>
                </a:cubicBezTo>
                <a:close/>
              </a:path>
            </a:pathLst>
          </a:custGeom>
          <a:gradFill>
            <a:gsLst>
              <a:gs pos="0">
                <a:srgbClr val="FDFDFD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3"/>
          <p:cNvSpPr/>
          <p:nvPr/>
        </p:nvSpPr>
        <p:spPr>
          <a:xfrm>
            <a:off x="513923" y="3747278"/>
            <a:ext cx="1879051" cy="391854"/>
          </a:xfrm>
          <a:prstGeom prst="roundRect">
            <a:avLst>
              <a:gd name="adj" fmla="val 6961"/>
            </a:avLst>
          </a:prstGeom>
          <a:gradFill>
            <a:gsLst>
              <a:gs pos="0">
                <a:srgbClr val="D8D8D8"/>
              </a:gs>
              <a:gs pos="51000">
                <a:srgbClr val="D8D8D8"/>
              </a:gs>
              <a:gs pos="52000">
                <a:srgbClr val="BFBFBF"/>
              </a:gs>
              <a:gs pos="100000">
                <a:srgbClr val="BFBFBF"/>
              </a:gs>
            </a:gsLst>
            <a:lin ang="5400000" scaled="0"/>
          </a:gradFill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 및 데이터</a:t>
            </a:r>
            <a:endParaRPr/>
          </a:p>
        </p:txBody>
      </p:sp>
      <p:grpSp>
        <p:nvGrpSpPr>
          <p:cNvPr id="410" name="Google Shape;410;p23"/>
          <p:cNvGrpSpPr/>
          <p:nvPr/>
        </p:nvGrpSpPr>
        <p:grpSpPr>
          <a:xfrm>
            <a:off x="435308" y="2122954"/>
            <a:ext cx="1957667" cy="252646"/>
            <a:chOff x="652463" y="3676787"/>
            <a:chExt cx="1466850" cy="190553"/>
          </a:xfrm>
        </p:grpSpPr>
        <p:cxnSp>
          <p:nvCxnSpPr>
            <p:cNvPr id="411" name="Google Shape;411;p23"/>
            <p:cNvCxnSpPr/>
            <p:nvPr/>
          </p:nvCxnSpPr>
          <p:spPr>
            <a:xfrm rot="5400000">
              <a:off x="1303315" y="3784767"/>
              <a:ext cx="165146" cy="0"/>
            </a:xfrm>
            <a:prstGeom prst="straightConnector1">
              <a:avLst/>
            </a:prstGeom>
            <a:noFill/>
            <a:ln w="1587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2" name="Google Shape;412;p23"/>
            <p:cNvCxnSpPr/>
            <p:nvPr/>
          </p:nvCxnSpPr>
          <p:spPr>
            <a:xfrm>
              <a:off x="652463" y="3706958"/>
              <a:ext cx="1466850" cy="0"/>
            </a:xfrm>
            <a:prstGeom prst="straightConnector1">
              <a:avLst/>
            </a:prstGeom>
            <a:noFill/>
            <a:ln w="2857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3" name="Google Shape;413;p23"/>
            <p:cNvSpPr/>
            <p:nvPr/>
          </p:nvSpPr>
          <p:spPr>
            <a:xfrm rot="5400000">
              <a:off x="1353335" y="3677590"/>
              <a:ext cx="65106" cy="635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777777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414" name="Google Shape;414;p23"/>
          <p:cNvSpPr/>
          <p:nvPr/>
        </p:nvSpPr>
        <p:spPr>
          <a:xfrm>
            <a:off x="433189" y="2379812"/>
            <a:ext cx="1961905" cy="1048478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9725" marR="0" lvl="0" indent="-33972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3"/>
          <p:cNvSpPr txBox="1"/>
          <p:nvPr/>
        </p:nvSpPr>
        <p:spPr>
          <a:xfrm>
            <a:off x="539122" y="2467834"/>
            <a:ext cx="1884088" cy="82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488" marR="0" lvl="0" indent="-90488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80"/>
              <a:buFont typeface="Arial"/>
              <a:buChar char="•"/>
            </a:pPr>
            <a:r>
              <a:rPr lang="en" sz="1100" b="1">
                <a:solidFill>
                  <a:srgbClr val="262626"/>
                </a:solidFill>
              </a:rPr>
              <a:t>제안서에 </a:t>
            </a:r>
            <a:r>
              <a:rPr lang="en" sz="11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정의된 목표 프로세스 기반의 정보구조 및 외부기관과의 연계 요소를 정의함</a:t>
            </a:r>
            <a:endParaRPr/>
          </a:p>
        </p:txBody>
      </p:sp>
      <p:grpSp>
        <p:nvGrpSpPr>
          <p:cNvPr id="416" name="Google Shape;416;p23"/>
          <p:cNvGrpSpPr/>
          <p:nvPr/>
        </p:nvGrpSpPr>
        <p:grpSpPr>
          <a:xfrm>
            <a:off x="2513739" y="2122953"/>
            <a:ext cx="1955548" cy="252647"/>
            <a:chOff x="2179300" y="3676787"/>
            <a:chExt cx="1465263" cy="190553"/>
          </a:xfrm>
        </p:grpSpPr>
        <p:cxnSp>
          <p:nvCxnSpPr>
            <p:cNvPr id="417" name="Google Shape;417;p23"/>
            <p:cNvCxnSpPr/>
            <p:nvPr/>
          </p:nvCxnSpPr>
          <p:spPr>
            <a:xfrm rot="5400000">
              <a:off x="2828565" y="3784767"/>
              <a:ext cx="165146" cy="0"/>
            </a:xfrm>
            <a:prstGeom prst="straightConnector1">
              <a:avLst/>
            </a:prstGeom>
            <a:noFill/>
            <a:ln w="1587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8" name="Google Shape;418;p23"/>
            <p:cNvCxnSpPr/>
            <p:nvPr/>
          </p:nvCxnSpPr>
          <p:spPr>
            <a:xfrm>
              <a:off x="2179300" y="3706958"/>
              <a:ext cx="1465263" cy="0"/>
            </a:xfrm>
            <a:prstGeom prst="straightConnector1">
              <a:avLst/>
            </a:prstGeom>
            <a:noFill/>
            <a:ln w="2857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9" name="Google Shape;419;p23"/>
            <p:cNvSpPr/>
            <p:nvPr/>
          </p:nvSpPr>
          <p:spPr>
            <a:xfrm rot="5400000">
              <a:off x="2879379" y="3676796"/>
              <a:ext cx="65106" cy="65087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777777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420" name="Google Shape;420;p23"/>
          <p:cNvSpPr/>
          <p:nvPr/>
        </p:nvSpPr>
        <p:spPr>
          <a:xfrm>
            <a:off x="2511622" y="2379812"/>
            <a:ext cx="1959784" cy="1048478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9725" marR="0" lvl="0" indent="-33972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2611199" y="2467834"/>
            <a:ext cx="1806268" cy="881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488" marR="0" lvl="0" indent="-90488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80"/>
              <a:buFont typeface="Arial"/>
              <a:buChar char="•"/>
            </a:pPr>
            <a:r>
              <a:rPr lang="en" sz="11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대외기관(</a:t>
            </a:r>
            <a:r>
              <a:rPr lang="en" sz="1100" b="1">
                <a:solidFill>
                  <a:srgbClr val="262626"/>
                </a:solidFill>
              </a:rPr>
              <a:t>경기지역 내 병원,  경기도노인종합복지관</a:t>
            </a:r>
            <a:r>
              <a:rPr lang="en" sz="11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 연계 방안 검토</a:t>
            </a:r>
            <a:endParaRPr sz="1100" b="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909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880"/>
              <a:buFont typeface="Arial"/>
              <a:buChar char="•"/>
            </a:pPr>
            <a:r>
              <a:rPr lang="en" sz="11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연계 기술에 따른 시스템 구성방안 수립</a:t>
            </a:r>
            <a:endParaRPr/>
          </a:p>
        </p:txBody>
      </p:sp>
      <p:grpSp>
        <p:nvGrpSpPr>
          <p:cNvPr id="422" name="Google Shape;422;p23"/>
          <p:cNvGrpSpPr/>
          <p:nvPr/>
        </p:nvGrpSpPr>
        <p:grpSpPr>
          <a:xfrm>
            <a:off x="4587934" y="2122954"/>
            <a:ext cx="1955548" cy="252646"/>
            <a:chOff x="3768320" y="3676787"/>
            <a:chExt cx="1465262" cy="190553"/>
          </a:xfrm>
        </p:grpSpPr>
        <p:cxnSp>
          <p:nvCxnSpPr>
            <p:cNvPr id="423" name="Google Shape;423;p23"/>
            <p:cNvCxnSpPr/>
            <p:nvPr/>
          </p:nvCxnSpPr>
          <p:spPr>
            <a:xfrm rot="5400000">
              <a:off x="4419172" y="3784767"/>
              <a:ext cx="165146" cy="0"/>
            </a:xfrm>
            <a:prstGeom prst="straightConnector1">
              <a:avLst/>
            </a:prstGeom>
            <a:noFill/>
            <a:ln w="1587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4" name="Google Shape;424;p23"/>
            <p:cNvCxnSpPr/>
            <p:nvPr/>
          </p:nvCxnSpPr>
          <p:spPr>
            <a:xfrm>
              <a:off x="3768320" y="3706958"/>
              <a:ext cx="1465262" cy="0"/>
            </a:xfrm>
            <a:prstGeom prst="straightConnector1">
              <a:avLst/>
            </a:prstGeom>
            <a:noFill/>
            <a:ln w="2857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5" name="Google Shape;425;p23"/>
            <p:cNvSpPr/>
            <p:nvPr/>
          </p:nvSpPr>
          <p:spPr>
            <a:xfrm rot="5400000">
              <a:off x="4468398" y="3676796"/>
              <a:ext cx="65106" cy="65088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777777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426" name="Google Shape;426;p23"/>
          <p:cNvSpPr/>
          <p:nvPr/>
        </p:nvSpPr>
        <p:spPr>
          <a:xfrm>
            <a:off x="4585815" y="2379812"/>
            <a:ext cx="1959786" cy="1048478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9725" marR="0" lvl="0" indent="-33972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4695987" y="2467834"/>
            <a:ext cx="1815451" cy="86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488" marR="0" lvl="0" indent="-90488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80"/>
              <a:buFont typeface="Arial"/>
              <a:buChar char="•"/>
            </a:pPr>
            <a:r>
              <a:rPr lang="en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개인정보</a:t>
            </a:r>
            <a:r>
              <a:rPr lang="en" sz="1100" b="1" dirty="0">
                <a:solidFill>
                  <a:srgbClr val="262626"/>
                </a:solidFill>
              </a:rPr>
              <a:t> </a:t>
            </a:r>
            <a:r>
              <a:rPr lang="en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활용시의 암호화 및 </a:t>
            </a:r>
            <a:r>
              <a:rPr lang="ko-KR" altLang="en-US" sz="1100" b="1" dirty="0">
                <a:solidFill>
                  <a:srgbClr val="262626"/>
                </a:solidFill>
              </a:rPr>
              <a:t>고령 </a:t>
            </a:r>
            <a:r>
              <a:rPr lang="en-US" altLang="ko-KR" sz="1100" b="1" dirty="0">
                <a:solidFill>
                  <a:srgbClr val="262626"/>
                </a:solidFill>
              </a:rPr>
              <a:t>/ </a:t>
            </a:r>
            <a:r>
              <a:rPr lang="ko-KR" altLang="en-US" sz="1100" b="1" dirty="0">
                <a:solidFill>
                  <a:srgbClr val="262626"/>
                </a:solidFill>
              </a:rPr>
              <a:t>독거 노인</a:t>
            </a:r>
            <a:r>
              <a:rPr lang="en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식별번호 부여방안</a:t>
            </a:r>
            <a:endParaRPr sz="11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909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880"/>
              <a:buFont typeface="Arial"/>
              <a:buChar char="•"/>
            </a:pPr>
            <a:r>
              <a:rPr lang="ko-KR" altLang="en-US" sz="1100" b="1" dirty="0">
                <a:solidFill>
                  <a:srgbClr val="262626"/>
                </a:solidFill>
              </a:rPr>
              <a:t>고령 </a:t>
            </a:r>
            <a:r>
              <a:rPr lang="en-US" altLang="ko-KR" sz="1100" b="1" dirty="0">
                <a:solidFill>
                  <a:srgbClr val="262626"/>
                </a:solidFill>
              </a:rPr>
              <a:t>/ </a:t>
            </a:r>
            <a:r>
              <a:rPr lang="ko-KR" altLang="en-US" sz="1100" b="1" dirty="0">
                <a:solidFill>
                  <a:srgbClr val="262626"/>
                </a:solidFill>
              </a:rPr>
              <a:t>독거 노인</a:t>
            </a:r>
            <a:r>
              <a:rPr lang="en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유형/지역 등</a:t>
            </a:r>
            <a:r>
              <a:rPr lang="ko-KR" altLang="en-US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의</a:t>
            </a:r>
            <a:r>
              <a:rPr lang="en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통계 </a:t>
            </a:r>
            <a:r>
              <a:rPr lang="ko-KR" altLang="en-US" sz="1100" b="1" dirty="0">
                <a:solidFill>
                  <a:srgbClr val="262626"/>
                </a:solidFill>
              </a:rPr>
              <a:t>및 예방 예측</a:t>
            </a:r>
            <a:endParaRPr dirty="0"/>
          </a:p>
        </p:txBody>
      </p:sp>
      <p:grpSp>
        <p:nvGrpSpPr>
          <p:cNvPr id="428" name="Google Shape;428;p23"/>
          <p:cNvGrpSpPr/>
          <p:nvPr/>
        </p:nvGrpSpPr>
        <p:grpSpPr>
          <a:xfrm>
            <a:off x="6664248" y="2122954"/>
            <a:ext cx="1955548" cy="252646"/>
            <a:chOff x="5319713" y="3676787"/>
            <a:chExt cx="1465262" cy="190553"/>
          </a:xfrm>
        </p:grpSpPr>
        <p:cxnSp>
          <p:nvCxnSpPr>
            <p:cNvPr id="429" name="Google Shape;429;p23"/>
            <p:cNvCxnSpPr/>
            <p:nvPr/>
          </p:nvCxnSpPr>
          <p:spPr>
            <a:xfrm rot="5400000">
              <a:off x="5970565" y="3784767"/>
              <a:ext cx="165146" cy="0"/>
            </a:xfrm>
            <a:prstGeom prst="straightConnector1">
              <a:avLst/>
            </a:prstGeom>
            <a:noFill/>
            <a:ln w="1587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0" name="Google Shape;430;p23"/>
            <p:cNvCxnSpPr/>
            <p:nvPr/>
          </p:nvCxnSpPr>
          <p:spPr>
            <a:xfrm>
              <a:off x="5319713" y="3706958"/>
              <a:ext cx="1465262" cy="0"/>
            </a:xfrm>
            <a:prstGeom prst="straightConnector1">
              <a:avLst/>
            </a:prstGeom>
            <a:noFill/>
            <a:ln w="2857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1" name="Google Shape;431;p23"/>
            <p:cNvSpPr/>
            <p:nvPr/>
          </p:nvSpPr>
          <p:spPr>
            <a:xfrm rot="5400000">
              <a:off x="6019791" y="3676796"/>
              <a:ext cx="65106" cy="65088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777777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432" name="Google Shape;432;p23"/>
          <p:cNvSpPr/>
          <p:nvPr/>
        </p:nvSpPr>
        <p:spPr>
          <a:xfrm>
            <a:off x="6660010" y="2379812"/>
            <a:ext cx="1961905" cy="1048478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9525" cap="flat" cmpd="sng">
            <a:solidFill>
              <a:srgbClr val="3F3F3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9725" marR="0" lvl="0" indent="-339725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3"/>
          <p:cNvSpPr txBox="1"/>
          <p:nvPr/>
        </p:nvSpPr>
        <p:spPr>
          <a:xfrm>
            <a:off x="6766784" y="2467836"/>
            <a:ext cx="1837345" cy="84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90488" marR="0" lvl="0" indent="-90488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80"/>
              <a:buFont typeface="Arial"/>
              <a:buChar char="•"/>
            </a:pPr>
            <a:r>
              <a:rPr lang="en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개발비 산정(FP, M/M)</a:t>
            </a:r>
            <a:endParaRPr dirty="0"/>
          </a:p>
          <a:p>
            <a:pPr marL="90488" marR="0" lvl="0" indent="-90488" algn="l" rtl="0">
              <a:lnSpc>
                <a:spcPct val="10909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880"/>
              <a:buFont typeface="Arial"/>
              <a:buChar char="•"/>
            </a:pPr>
            <a:r>
              <a:rPr lang="en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H/W, S/W, N/W 구성요소 </a:t>
            </a:r>
            <a:r>
              <a:rPr lang="ko-KR" altLang="en-US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및 인프라 </a:t>
            </a:r>
            <a:r>
              <a:rPr lang="en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100" b="1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8" marR="0" lvl="0" indent="-90488" algn="l" rtl="0">
              <a:lnSpc>
                <a:spcPct val="10909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880"/>
              <a:buFont typeface="Arial"/>
              <a:buChar char="•"/>
            </a:pPr>
            <a:r>
              <a:rPr lang="en" sz="11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소요비용 산정</a:t>
            </a:r>
            <a:endParaRPr dirty="0"/>
          </a:p>
        </p:txBody>
      </p:sp>
      <p:grpSp>
        <p:nvGrpSpPr>
          <p:cNvPr id="434" name="Google Shape;434;p23"/>
          <p:cNvGrpSpPr/>
          <p:nvPr/>
        </p:nvGrpSpPr>
        <p:grpSpPr>
          <a:xfrm>
            <a:off x="395536" y="1520788"/>
            <a:ext cx="8282815" cy="540038"/>
            <a:chOff x="496074" y="5744294"/>
            <a:chExt cx="5934115" cy="407199"/>
          </a:xfrm>
        </p:grpSpPr>
        <p:sp>
          <p:nvSpPr>
            <p:cNvPr id="435" name="Google Shape;435;p23"/>
            <p:cNvSpPr/>
            <p:nvPr/>
          </p:nvSpPr>
          <p:spPr>
            <a:xfrm>
              <a:off x="496074" y="5744294"/>
              <a:ext cx="1567872" cy="407199"/>
            </a:xfrm>
            <a:prstGeom prst="homePlate">
              <a:avLst>
                <a:gd name="adj" fmla="val 42099"/>
              </a:avLst>
            </a:prstGeom>
            <a:solidFill>
              <a:srgbClr val="FAFAFA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목표 프로세스 기반의</a:t>
              </a:r>
              <a:endParaRPr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15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데이터 및 연계 기술 정의</a:t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1975843" y="5744865"/>
              <a:ext cx="1542930" cy="406400"/>
            </a:xfrm>
            <a:prstGeom prst="chevron">
              <a:avLst>
                <a:gd name="adj" fmla="val 38667"/>
              </a:avLst>
            </a:prstGeom>
            <a:solidFill>
              <a:srgbClr val="ECECEC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대외 연계 기술 설계</a:t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3431552" y="5744876"/>
              <a:ext cx="1544434" cy="406401"/>
            </a:xfrm>
            <a:prstGeom prst="chevron">
              <a:avLst>
                <a:gd name="adj" fmla="val 38667"/>
              </a:avLst>
            </a:prstGeom>
            <a:solidFill>
              <a:srgbClr val="D9D9D9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개인정보 암호화 및 통계정보 설계</a:t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4887259" y="5744870"/>
              <a:ext cx="1542930" cy="406400"/>
            </a:xfrm>
            <a:prstGeom prst="chevron">
              <a:avLst>
                <a:gd name="adj" fmla="val 38667"/>
              </a:avLst>
            </a:prstGeom>
            <a:solidFill>
              <a:srgbClr val="BEBEBE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A4AE"/>
                </a:buClr>
                <a:buSzPts val="960"/>
                <a:buFont typeface="Arial"/>
                <a:buNone/>
              </a:pPr>
              <a:r>
                <a:rPr lang="en" sz="12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구축 인프라 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6A4AE"/>
                </a:buClr>
                <a:buSzPts val="960"/>
                <a:buFont typeface="Arial"/>
                <a:buNone/>
              </a:pPr>
              <a:r>
                <a:rPr lang="en" sz="12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구성요소 정의</a:t>
              </a:r>
              <a:endParaRPr dirty="0"/>
            </a:p>
          </p:txBody>
        </p:sp>
      </p:grpSp>
      <p:pic>
        <p:nvPicPr>
          <p:cNvPr id="439" name="Google Shape;43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140" y="4312267"/>
            <a:ext cx="1254844" cy="75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144" y="4899493"/>
            <a:ext cx="1247479" cy="787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23"/>
          <p:cNvGrpSpPr/>
          <p:nvPr/>
        </p:nvGrpSpPr>
        <p:grpSpPr>
          <a:xfrm>
            <a:off x="2700828" y="4400328"/>
            <a:ext cx="361921" cy="1264752"/>
            <a:chOff x="-2952892" y="6488610"/>
            <a:chExt cx="379632" cy="1535859"/>
          </a:xfrm>
        </p:grpSpPr>
        <p:sp>
          <p:nvSpPr>
            <p:cNvPr id="442" name="Google Shape;442;p23"/>
            <p:cNvSpPr/>
            <p:nvPr/>
          </p:nvSpPr>
          <p:spPr>
            <a:xfrm>
              <a:off x="-2923070" y="6488610"/>
              <a:ext cx="348480" cy="1535859"/>
            </a:xfrm>
            <a:prstGeom prst="can">
              <a:avLst>
                <a:gd name="adj" fmla="val 28315"/>
              </a:avLst>
            </a:prstGeom>
            <a:gradFill>
              <a:gsLst>
                <a:gs pos="0">
                  <a:srgbClr val="B2B2B2"/>
                </a:gs>
                <a:gs pos="50000">
                  <a:srgbClr val="FFFFFF"/>
                </a:gs>
                <a:gs pos="100000">
                  <a:srgbClr val="B2B2B2"/>
                </a:gs>
              </a:gsLst>
              <a:lin ang="0" scaled="0"/>
            </a:gradFill>
            <a:ln w="9525" cap="flat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3" name="Google Shape;443;p23"/>
            <p:cNvGrpSpPr/>
            <p:nvPr/>
          </p:nvGrpSpPr>
          <p:grpSpPr>
            <a:xfrm>
              <a:off x="-2946118" y="6641092"/>
              <a:ext cx="372858" cy="138840"/>
              <a:chOff x="6757" y="3017"/>
              <a:chExt cx="314" cy="300"/>
            </a:xfrm>
          </p:grpSpPr>
          <p:sp>
            <p:nvSpPr>
              <p:cNvPr id="444" name="Google Shape;444;p23"/>
              <p:cNvSpPr/>
              <p:nvPr/>
            </p:nvSpPr>
            <p:spPr>
              <a:xfrm rot="5400000">
                <a:off x="6856" y="2955"/>
                <a:ext cx="148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16" extrusionOk="0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FD7F2"/>
                  </a:gs>
                  <a:gs pos="100000">
                    <a:srgbClr val="78ABE4"/>
                  </a:gs>
                </a:gsLst>
                <a:lin ang="5400000" scaled="0"/>
              </a:gradFill>
              <a:ln w="9525" cap="flat" cmpd="sng">
                <a:solidFill>
                  <a:srgbClr val="4273B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3"/>
              <p:cNvSpPr txBox="1"/>
              <p:nvPr/>
            </p:nvSpPr>
            <p:spPr>
              <a:xfrm>
                <a:off x="6783" y="3017"/>
                <a:ext cx="282" cy="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 rot="-5400000">
                <a:off x="6846" y="3103"/>
                <a:ext cx="14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16" extrusionOk="0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FD7F2"/>
                  </a:gs>
                  <a:gs pos="100000">
                    <a:srgbClr val="78ABE4"/>
                  </a:gs>
                </a:gsLst>
                <a:lin ang="5400000" scaled="0"/>
              </a:gradFill>
              <a:ln w="9525" cap="flat" cmpd="sng">
                <a:solidFill>
                  <a:srgbClr val="4273B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3"/>
              <p:cNvSpPr txBox="1"/>
              <p:nvPr/>
            </p:nvSpPr>
            <p:spPr>
              <a:xfrm>
                <a:off x="6757" y="3168"/>
                <a:ext cx="282" cy="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8" name="Google Shape;448;p23"/>
            <p:cNvSpPr/>
            <p:nvPr/>
          </p:nvSpPr>
          <p:spPr>
            <a:xfrm rot="-5400000">
              <a:off x="-3144690" y="7203783"/>
              <a:ext cx="817578" cy="116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연계인터페이스</a:t>
              </a:r>
              <a:endParaRPr sz="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p23"/>
            <p:cNvGrpSpPr/>
            <p:nvPr/>
          </p:nvGrpSpPr>
          <p:grpSpPr>
            <a:xfrm>
              <a:off x="-2952892" y="7746708"/>
              <a:ext cx="372858" cy="138840"/>
              <a:chOff x="6757" y="3017"/>
              <a:chExt cx="314" cy="300"/>
            </a:xfrm>
          </p:grpSpPr>
          <p:sp>
            <p:nvSpPr>
              <p:cNvPr id="450" name="Google Shape;450;p23"/>
              <p:cNvSpPr/>
              <p:nvPr/>
            </p:nvSpPr>
            <p:spPr>
              <a:xfrm rot="5400000">
                <a:off x="6856" y="2955"/>
                <a:ext cx="148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16" extrusionOk="0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FD7F2"/>
                  </a:gs>
                  <a:gs pos="100000">
                    <a:srgbClr val="78ABE4"/>
                  </a:gs>
                </a:gsLst>
                <a:lin ang="5400000" scaled="0"/>
              </a:gradFill>
              <a:ln w="9525" cap="flat" cmpd="sng">
                <a:solidFill>
                  <a:srgbClr val="4273B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 txBox="1"/>
              <p:nvPr/>
            </p:nvSpPr>
            <p:spPr>
              <a:xfrm>
                <a:off x="6783" y="3017"/>
                <a:ext cx="282" cy="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 rot="-5400000">
                <a:off x="6846" y="3103"/>
                <a:ext cx="146" cy="28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16" extrusionOk="0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FD7F2"/>
                  </a:gs>
                  <a:gs pos="100000">
                    <a:srgbClr val="78ABE4"/>
                  </a:gs>
                </a:gsLst>
                <a:lin ang="5400000" scaled="0"/>
              </a:gradFill>
              <a:ln w="9525" cap="flat" cmpd="sng">
                <a:solidFill>
                  <a:srgbClr val="4273B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 txBox="1"/>
              <p:nvPr/>
            </p:nvSpPr>
            <p:spPr>
              <a:xfrm>
                <a:off x="6757" y="3168"/>
                <a:ext cx="282" cy="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54" name="Google Shape;45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3218" y="4373394"/>
            <a:ext cx="1326069" cy="13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3"/>
          <p:cNvSpPr/>
          <p:nvPr/>
        </p:nvSpPr>
        <p:spPr>
          <a:xfrm>
            <a:off x="2264141" y="4690558"/>
            <a:ext cx="414468" cy="363510"/>
          </a:xfrm>
          <a:prstGeom prst="leftRightArrow">
            <a:avLst>
              <a:gd name="adj1" fmla="val 43049"/>
              <a:gd name="adj2" fmla="val 32625"/>
            </a:avLst>
          </a:prstGeom>
          <a:solidFill>
            <a:srgbClr val="93B3D7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2590236" y="3735350"/>
            <a:ext cx="1879051" cy="391854"/>
          </a:xfrm>
          <a:prstGeom prst="roundRect">
            <a:avLst>
              <a:gd name="adj" fmla="val 6961"/>
            </a:avLst>
          </a:prstGeom>
          <a:gradFill>
            <a:gsLst>
              <a:gs pos="0">
                <a:srgbClr val="D8D8D8"/>
              </a:gs>
              <a:gs pos="51000">
                <a:srgbClr val="D8D8D8"/>
              </a:gs>
              <a:gs pos="52000">
                <a:srgbClr val="BFBFBF"/>
              </a:gs>
              <a:gs pos="100000">
                <a:srgbClr val="BFBFBF"/>
              </a:gs>
            </a:gsLst>
            <a:lin ang="5400000" scaled="0"/>
          </a:gradFill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연계기술</a:t>
            </a:r>
            <a:endParaRPr/>
          </a:p>
        </p:txBody>
      </p:sp>
      <p:sp>
        <p:nvSpPr>
          <p:cNvPr id="457" name="Google Shape;457;p23"/>
          <p:cNvSpPr/>
          <p:nvPr/>
        </p:nvSpPr>
        <p:spPr>
          <a:xfrm>
            <a:off x="4645684" y="3730882"/>
            <a:ext cx="1879051" cy="391854"/>
          </a:xfrm>
          <a:prstGeom prst="roundRect">
            <a:avLst>
              <a:gd name="adj" fmla="val 6961"/>
            </a:avLst>
          </a:prstGeom>
          <a:gradFill>
            <a:gsLst>
              <a:gs pos="0">
                <a:srgbClr val="D8D8D8"/>
              </a:gs>
              <a:gs pos="51000">
                <a:srgbClr val="D8D8D8"/>
              </a:gs>
              <a:gs pos="52000">
                <a:srgbClr val="BFBFBF"/>
              </a:gs>
              <a:gs pos="100000">
                <a:srgbClr val="BFBFBF"/>
              </a:gs>
            </a:gsLst>
            <a:lin ang="5400000" scaled="0"/>
          </a:gradFill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관리</a:t>
            </a:r>
            <a:endParaRPr/>
          </a:p>
        </p:txBody>
      </p:sp>
      <p:pic>
        <p:nvPicPr>
          <p:cNvPr id="458" name="Google Shape;458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5055" y="4479676"/>
            <a:ext cx="1948427" cy="113135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3"/>
          <p:cNvSpPr txBox="1"/>
          <p:nvPr/>
        </p:nvSpPr>
        <p:spPr>
          <a:xfrm>
            <a:off x="4575665" y="4224602"/>
            <a:ext cx="2036542" cy="30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필드 암호화 수준 적용</a:t>
            </a:r>
            <a:endParaRPr/>
          </a:p>
        </p:txBody>
      </p:sp>
      <p:cxnSp>
        <p:nvCxnSpPr>
          <p:cNvPr id="460" name="Google Shape;460;p23"/>
          <p:cNvCxnSpPr>
            <a:stCxn id="440" idx="2"/>
            <a:endCxn id="458" idx="2"/>
          </p:cNvCxnSpPr>
          <p:nvPr/>
        </p:nvCxnSpPr>
        <p:spPr>
          <a:xfrm rot="-5400000">
            <a:off x="3545084" y="3662895"/>
            <a:ext cx="75900" cy="3972300"/>
          </a:xfrm>
          <a:prstGeom prst="bentConnector3">
            <a:avLst>
              <a:gd name="adj1" fmla="val -399439"/>
            </a:avLst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61" name="Google Shape;461;p23"/>
          <p:cNvSpPr/>
          <p:nvPr/>
        </p:nvSpPr>
        <p:spPr>
          <a:xfrm>
            <a:off x="6667931" y="3746129"/>
            <a:ext cx="1879051" cy="391854"/>
          </a:xfrm>
          <a:prstGeom prst="roundRect">
            <a:avLst>
              <a:gd name="adj" fmla="val 6961"/>
            </a:avLst>
          </a:prstGeom>
          <a:gradFill>
            <a:gsLst>
              <a:gs pos="0">
                <a:srgbClr val="D8D8D8"/>
              </a:gs>
              <a:gs pos="51000">
                <a:srgbClr val="D8D8D8"/>
              </a:gs>
              <a:gs pos="52000">
                <a:srgbClr val="BFBFBF"/>
              </a:gs>
              <a:gs pos="100000">
                <a:srgbClr val="BFBFBF"/>
              </a:gs>
            </a:gsLst>
            <a:lin ang="5400000" scaled="0"/>
          </a:gradFill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인프라 구성</a:t>
            </a:r>
            <a:endParaRPr/>
          </a:p>
        </p:txBody>
      </p:sp>
      <p:pic>
        <p:nvPicPr>
          <p:cNvPr id="462" name="Google Shape;46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7655" y="4286527"/>
            <a:ext cx="1141172" cy="688078"/>
          </a:xfrm>
          <a:prstGeom prst="rect">
            <a:avLst/>
          </a:prstGeom>
          <a:noFill/>
          <a:ln w="9525" cap="flat" cmpd="sng">
            <a:solidFill>
              <a:srgbClr val="D8E6F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3" name="Google Shape;463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7655" y="5424691"/>
            <a:ext cx="1128422" cy="668605"/>
          </a:xfrm>
          <a:prstGeom prst="rect">
            <a:avLst/>
          </a:prstGeom>
          <a:noFill/>
          <a:ln w="9525" cap="flat" cmpd="sng">
            <a:solidFill>
              <a:srgbClr val="D8E6F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64" name="Google Shape;464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33354" y="4853169"/>
            <a:ext cx="1096546" cy="757860"/>
          </a:xfrm>
          <a:prstGeom prst="rect">
            <a:avLst/>
          </a:prstGeom>
          <a:noFill/>
          <a:ln w="9525" cap="flat" cmpd="sng">
            <a:solidFill>
              <a:srgbClr val="D8E6F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65" name="Google Shape;465;p23"/>
          <p:cNvSpPr/>
          <p:nvPr/>
        </p:nvSpPr>
        <p:spPr>
          <a:xfrm>
            <a:off x="7507038" y="4319175"/>
            <a:ext cx="456597" cy="197265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H/W</a:t>
            </a:r>
            <a:endParaRPr sz="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3"/>
          <p:cNvSpPr/>
          <p:nvPr/>
        </p:nvSpPr>
        <p:spPr>
          <a:xfrm>
            <a:off x="8065426" y="4862364"/>
            <a:ext cx="456597" cy="197265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S/W</a:t>
            </a:r>
            <a:endParaRPr sz="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3"/>
          <p:cNvSpPr/>
          <p:nvPr/>
        </p:nvSpPr>
        <p:spPr>
          <a:xfrm>
            <a:off x="7516184" y="5874654"/>
            <a:ext cx="456597" cy="197265"/>
          </a:xfrm>
          <a:prstGeom prst="roundRect">
            <a:avLst>
              <a:gd name="adj" fmla="val 16667"/>
            </a:avLst>
          </a:prstGeom>
          <a:solidFill>
            <a:srgbClr val="595959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N/W</a:t>
            </a:r>
            <a:endParaRPr sz="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3"/>
          <p:cNvSpPr/>
          <p:nvPr/>
        </p:nvSpPr>
        <p:spPr>
          <a:xfrm rot="5400000">
            <a:off x="6251717" y="4987401"/>
            <a:ext cx="872777" cy="157816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23" descr="샘플도장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63635" y="3832500"/>
            <a:ext cx="929540" cy="84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4"/>
          <p:cNvSpPr txBox="1"/>
          <p:nvPr/>
        </p:nvSpPr>
        <p:spPr>
          <a:xfrm>
            <a:off x="250825" y="221178"/>
            <a:ext cx="8642350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7</a:t>
            </a:r>
            <a:r>
              <a:rPr lang="en" sz="2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사업 추진체계</a:t>
            </a:r>
            <a:endParaRPr/>
          </a:p>
        </p:txBody>
      </p:sp>
      <p:sp>
        <p:nvSpPr>
          <p:cNvPr id="475" name="Google Shape;475;p24"/>
          <p:cNvSpPr/>
          <p:nvPr/>
        </p:nvSpPr>
        <p:spPr>
          <a:xfrm>
            <a:off x="250826" y="692696"/>
            <a:ext cx="8642350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</a:rPr>
              <a:t>모든 수행 인력이 보건의료분야 </a:t>
            </a:r>
            <a:r>
              <a:rPr lang="en" sz="1500" b="1" dirty="0"/>
              <a:t>및 고령자 </a:t>
            </a:r>
            <a:r>
              <a:rPr lang="ko-KR" altLang="en-US" sz="1500" b="1" dirty="0" err="1"/>
              <a:t>라이프케어</a:t>
            </a:r>
            <a:r>
              <a:rPr lang="ko-KR" altLang="en-US" sz="1500" b="1" dirty="0"/>
              <a:t> </a:t>
            </a:r>
            <a:r>
              <a:rPr lang="en" sz="1500" b="1" dirty="0">
                <a:solidFill>
                  <a:srgbClr val="000000"/>
                </a:solidFill>
              </a:rPr>
              <a:t>관련 사업 수행 경험 인력으로 사업추진 </a:t>
            </a:r>
            <a:r>
              <a:rPr lang="ko-KR" altLang="en-US" sz="1500" b="1" dirty="0">
                <a:solidFill>
                  <a:srgbClr val="000000"/>
                </a:solidFill>
              </a:rPr>
              <a:t>하며   </a:t>
            </a:r>
            <a:r>
              <a:rPr lang="en" sz="1500" b="1" dirty="0">
                <a:solidFill>
                  <a:srgbClr val="000000"/>
                </a:solidFill>
              </a:rPr>
              <a:t>업무 담당자와의 원활한 의사소통을 보장하도록 일원화된 팀 체제를 구성하여 사업을 수행하겠습니다.</a:t>
            </a:r>
            <a:endParaRPr sz="1300" b="1" dirty="0"/>
          </a:p>
        </p:txBody>
      </p:sp>
      <p:pic>
        <p:nvPicPr>
          <p:cNvPr id="476" name="Google Shape;4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546" y="2573501"/>
            <a:ext cx="5053120" cy="19933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4"/>
          <p:cNvGrpSpPr/>
          <p:nvPr/>
        </p:nvGrpSpPr>
        <p:grpSpPr>
          <a:xfrm>
            <a:off x="338174" y="1733318"/>
            <a:ext cx="5924861" cy="929734"/>
            <a:chOff x="251153" y="1206672"/>
            <a:chExt cx="6316483" cy="916988"/>
          </a:xfrm>
        </p:grpSpPr>
        <p:grpSp>
          <p:nvGrpSpPr>
            <p:cNvPr id="478" name="Google Shape;478;p24"/>
            <p:cNvGrpSpPr/>
            <p:nvPr/>
          </p:nvGrpSpPr>
          <p:grpSpPr>
            <a:xfrm>
              <a:off x="251153" y="1206672"/>
              <a:ext cx="6316483" cy="890659"/>
              <a:chOff x="3209170" y="932338"/>
              <a:chExt cx="6316483" cy="890659"/>
            </a:xfrm>
          </p:grpSpPr>
          <p:pic>
            <p:nvPicPr>
              <p:cNvPr id="479" name="Google Shape;479;p24" descr="C:\Users\Administrator\Desktop\사람\올빼미\trd022tg8841.png"/>
              <p:cNvPicPr preferRelativeResize="0"/>
              <p:nvPr/>
            </p:nvPicPr>
            <p:blipFill rotWithShape="1">
              <a:blip r:embed="rId4">
                <a:alphaModFix/>
              </a:blip>
              <a:srcRect b="52659"/>
              <a:stretch/>
            </p:blipFill>
            <p:spPr>
              <a:xfrm>
                <a:off x="8249892" y="932338"/>
                <a:ext cx="840865" cy="6387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0" name="Google Shape;480;p24" descr="215.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5400000">
                <a:off x="6236901" y="-1465755"/>
                <a:ext cx="261021" cy="63164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81" name="Google Shape;481;p24" descr="화살표2.png"/>
            <p:cNvPicPr preferRelativeResize="0"/>
            <p:nvPr/>
          </p:nvPicPr>
          <p:blipFill rotWithShape="1">
            <a:blip r:embed="rId6">
              <a:alphaModFix/>
            </a:blip>
            <a:srcRect t="8839" b="8839"/>
            <a:stretch/>
          </p:blipFill>
          <p:spPr>
            <a:xfrm rot="-5400000">
              <a:off x="3112937" y="-318252"/>
              <a:ext cx="436755" cy="44470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" name="Google Shape;482;p24"/>
          <p:cNvGrpSpPr/>
          <p:nvPr/>
        </p:nvGrpSpPr>
        <p:grpSpPr>
          <a:xfrm>
            <a:off x="1562783" y="1556591"/>
            <a:ext cx="3768182" cy="657489"/>
            <a:chOff x="1370544" y="1079868"/>
            <a:chExt cx="4017252" cy="648476"/>
          </a:xfrm>
        </p:grpSpPr>
        <p:sp>
          <p:nvSpPr>
            <p:cNvPr id="483" name="Google Shape;483;p24"/>
            <p:cNvSpPr txBox="1"/>
            <p:nvPr/>
          </p:nvSpPr>
          <p:spPr>
            <a:xfrm>
              <a:off x="1404069" y="1079868"/>
              <a:ext cx="3983727" cy="182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고령자 </a:t>
              </a:r>
              <a:r>
                <a:rPr lang="en-US" altLang="ko-KR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Lifecare</a:t>
              </a:r>
              <a:r>
                <a:rPr lang="ko-KR" altLang="en-US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시스템</a:t>
              </a:r>
              <a:r>
                <a:rPr lang="en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정보전략계획(ISP)수립</a:t>
              </a:r>
              <a:r>
                <a:rPr lang="ko-KR" altLang="en-US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을 </a:t>
              </a:r>
              <a:r>
                <a:rPr lang="en" sz="12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위한</a:t>
              </a:r>
              <a:endParaRPr dirty="0"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1370544" y="1332254"/>
              <a:ext cx="3839412" cy="39609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최정예 프로젝트 팀 구성</a:t>
              </a:r>
              <a:endParaRPr sz="1100" dirty="0"/>
            </a:p>
          </p:txBody>
        </p:sp>
      </p:grpSp>
      <p:pic>
        <p:nvPicPr>
          <p:cNvPr id="485" name="Google Shape;48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944" y="2608594"/>
            <a:ext cx="5053120" cy="19933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24"/>
          <p:cNvGrpSpPr/>
          <p:nvPr/>
        </p:nvGrpSpPr>
        <p:grpSpPr>
          <a:xfrm>
            <a:off x="4353721" y="3444795"/>
            <a:ext cx="1612431" cy="494528"/>
            <a:chOff x="466725" y="3703815"/>
            <a:chExt cx="2650717" cy="712063"/>
          </a:xfrm>
        </p:grpSpPr>
        <p:grpSp>
          <p:nvGrpSpPr>
            <p:cNvPr id="487" name="Google Shape;487;p24"/>
            <p:cNvGrpSpPr/>
            <p:nvPr/>
          </p:nvGrpSpPr>
          <p:grpSpPr>
            <a:xfrm>
              <a:off x="466725" y="3703815"/>
              <a:ext cx="2650717" cy="650089"/>
              <a:chOff x="365890" y="2141245"/>
              <a:chExt cx="4104000" cy="614751"/>
            </a:xfrm>
          </p:grpSpPr>
          <p:sp>
            <p:nvSpPr>
              <p:cNvPr id="488" name="Google Shape;488;p24"/>
              <p:cNvSpPr/>
              <p:nvPr/>
            </p:nvSpPr>
            <p:spPr>
              <a:xfrm>
                <a:off x="365890" y="2401613"/>
                <a:ext cx="4104000" cy="354383"/>
              </a:xfrm>
              <a:prstGeom prst="roundRect">
                <a:avLst>
                  <a:gd name="adj" fmla="val 1655"/>
                </a:avLst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38100" dir="5400000" algn="t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91425" tIns="72000" rIns="91425" bIns="45700" anchor="t" anchorCtr="0">
                <a:noAutofit/>
              </a:bodyPr>
              <a:lstStyle/>
              <a:p>
                <a:pPr marL="0" marR="0" lvl="1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사업분야</a:t>
                </a:r>
                <a:endParaRPr/>
              </a:p>
            </p:txBody>
          </p:sp>
          <p:sp>
            <p:nvSpPr>
              <p:cNvPr id="489" name="Google Shape;489;p24"/>
              <p:cNvSpPr/>
              <p:nvPr/>
            </p:nvSpPr>
            <p:spPr>
              <a:xfrm>
                <a:off x="365890" y="2141245"/>
                <a:ext cx="4104000" cy="272209"/>
              </a:xfrm>
              <a:prstGeom prst="round2SameRect">
                <a:avLst>
                  <a:gd name="adj1" fmla="val 11268"/>
                  <a:gd name="adj2" fmla="val 0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 cmpd="sng">
                <a:solidFill>
                  <a:srgbClr val="17365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36000" rIns="91425" bIns="36000" anchor="ctr" anchorCtr="0">
                <a:noAutofit/>
              </a:bodyPr>
              <a:lstStyle/>
              <a:p>
                <a:pPr marL="0" marR="0" lvl="1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전문가 자문단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0" name="Google Shape;490;p24"/>
            <p:cNvSpPr/>
            <p:nvPr/>
          </p:nvSpPr>
          <p:spPr>
            <a:xfrm>
              <a:off x="523976" y="4007296"/>
              <a:ext cx="2544896" cy="408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내·외부 전문가</a:t>
              </a:r>
              <a:endParaRPr/>
            </a:p>
          </p:txBody>
        </p:sp>
      </p:grpSp>
      <p:grpSp>
        <p:nvGrpSpPr>
          <p:cNvPr id="491" name="Google Shape;491;p24"/>
          <p:cNvGrpSpPr/>
          <p:nvPr/>
        </p:nvGrpSpPr>
        <p:grpSpPr>
          <a:xfrm>
            <a:off x="2361583" y="2689954"/>
            <a:ext cx="1827404" cy="558723"/>
            <a:chOff x="466725" y="3618508"/>
            <a:chExt cx="2650717" cy="673972"/>
          </a:xfrm>
        </p:grpSpPr>
        <p:grpSp>
          <p:nvGrpSpPr>
            <p:cNvPr id="492" name="Google Shape;492;p24"/>
            <p:cNvGrpSpPr/>
            <p:nvPr/>
          </p:nvGrpSpPr>
          <p:grpSpPr>
            <a:xfrm>
              <a:off x="466725" y="3618508"/>
              <a:ext cx="2650717" cy="641176"/>
              <a:chOff x="365890" y="2060575"/>
              <a:chExt cx="4104000" cy="606322"/>
            </a:xfrm>
          </p:grpSpPr>
          <p:sp>
            <p:nvSpPr>
              <p:cNvPr id="493" name="Google Shape;493;p24"/>
              <p:cNvSpPr/>
              <p:nvPr/>
            </p:nvSpPr>
            <p:spPr>
              <a:xfrm>
                <a:off x="365890" y="2320943"/>
                <a:ext cx="4104000" cy="345954"/>
              </a:xfrm>
              <a:prstGeom prst="roundRect">
                <a:avLst>
                  <a:gd name="adj" fmla="val 1655"/>
                </a:avLst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38100" dir="5400000" algn="t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91425" tIns="72000" rIns="91425" bIns="45700" anchor="t" anchorCtr="0">
                <a:noAutofit/>
              </a:bodyPr>
              <a:lstStyle/>
              <a:p>
                <a:pPr marL="0" marR="0" lvl="1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사업분야</a:t>
                </a:r>
                <a:endParaRPr/>
              </a:p>
            </p:txBody>
          </p:sp>
          <p:sp>
            <p:nvSpPr>
              <p:cNvPr id="494" name="Google Shape;494;p24"/>
              <p:cNvSpPr/>
              <p:nvPr/>
            </p:nvSpPr>
            <p:spPr>
              <a:xfrm>
                <a:off x="365890" y="2060575"/>
                <a:ext cx="4104000" cy="272210"/>
              </a:xfrm>
              <a:prstGeom prst="round2SameRect">
                <a:avLst>
                  <a:gd name="adj1" fmla="val 11268"/>
                  <a:gd name="adj2" fmla="val 0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36000" rIns="91425" bIns="36000" anchor="ctr" anchorCtr="0">
                <a:noAutofit/>
              </a:bodyPr>
              <a:lstStyle/>
              <a:p>
                <a:pPr marL="0" marR="0" lvl="1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사업주관</a:t>
                </a:r>
                <a:endParaRPr/>
              </a:p>
            </p:txBody>
          </p:sp>
        </p:grpSp>
        <p:sp>
          <p:nvSpPr>
            <p:cNvPr id="495" name="Google Shape;495;p24"/>
            <p:cNvSpPr/>
            <p:nvPr/>
          </p:nvSpPr>
          <p:spPr>
            <a:xfrm>
              <a:off x="523977" y="3950166"/>
              <a:ext cx="2544898" cy="342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595959"/>
                  </a:solidFill>
                </a:rPr>
                <a:t>고령 </a:t>
              </a:r>
              <a:r>
                <a:rPr lang="en-US" altLang="ko-KR" sz="1100" dirty="0">
                  <a:solidFill>
                    <a:srgbClr val="595959"/>
                  </a:solidFill>
                </a:rPr>
                <a:t>/ </a:t>
              </a:r>
              <a:r>
                <a:rPr lang="ko-KR" altLang="en-US" sz="1100" dirty="0">
                  <a:solidFill>
                    <a:srgbClr val="595959"/>
                  </a:solidFill>
                </a:rPr>
                <a:t>독거 노인</a:t>
              </a:r>
              <a:r>
                <a:rPr lang="en" sz="1100" dirty="0">
                  <a:solidFill>
                    <a:srgbClr val="595959"/>
                  </a:solidFill>
                </a:rPr>
                <a:t> </a:t>
              </a:r>
              <a:r>
                <a:rPr lang="en" sz="1100" b="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사업과</a:t>
              </a:r>
              <a:endParaRPr dirty="0"/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427515" y="2995321"/>
            <a:ext cx="1877362" cy="1430223"/>
            <a:chOff x="395931" y="2890723"/>
            <a:chExt cx="1575497" cy="1254582"/>
          </a:xfrm>
        </p:grpSpPr>
        <p:sp>
          <p:nvSpPr>
            <p:cNvPr id="497" name="Google Shape;497;p24"/>
            <p:cNvSpPr/>
            <p:nvPr/>
          </p:nvSpPr>
          <p:spPr>
            <a:xfrm>
              <a:off x="431540" y="3151730"/>
              <a:ext cx="1527652" cy="985070"/>
            </a:xfrm>
            <a:prstGeom prst="roundRect">
              <a:avLst>
                <a:gd name="adj" fmla="val 1655"/>
              </a:avLst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38100" dir="5400000" algn="t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72000" rIns="91425" bIns="45700" anchor="t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사업분야</a:t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431540" y="2890723"/>
              <a:ext cx="1527652" cy="289882"/>
            </a:xfrm>
            <a:prstGeom prst="round2SameRect">
              <a:avLst>
                <a:gd name="adj1" fmla="val 11268"/>
                <a:gd name="adj2" fmla="val 0"/>
              </a:avLst>
            </a:prstGeom>
            <a:gradFill>
              <a:gsLst>
                <a:gs pos="0">
                  <a:srgbClr val="000000"/>
                </a:gs>
                <a:gs pos="100000">
                  <a:srgbClr val="FFFFFF"/>
                </a:gs>
              </a:gsLst>
              <a:lin ang="5400000" scaled="0"/>
            </a:gradFill>
            <a:ln w="12700" cap="flat" cmpd="sng">
              <a:solidFill>
                <a:srgbClr val="17365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36000" rIns="91425" bIns="36000" anchor="ctr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내외부협업조직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395931" y="3206586"/>
              <a:ext cx="1575497" cy="938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보건복지부</a:t>
              </a:r>
              <a:endParaRPr sz="11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95959"/>
                  </a:solidFill>
                </a:rPr>
                <a:t>경기도 </a:t>
              </a:r>
              <a:r>
                <a:rPr lang="en" sz="1100" b="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지자체</a:t>
              </a:r>
              <a:endParaRPr sz="11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95959"/>
                  </a:solidFill>
                </a:rPr>
                <a:t>경기도노인종합복지관</a:t>
              </a:r>
              <a:endParaRPr sz="11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595959"/>
                  </a:solidFill>
                </a:rPr>
                <a:t>대한노인회 경기도연합회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dirty="0">
                  <a:solidFill>
                    <a:srgbClr val="595959"/>
                  </a:solidFill>
                </a:rPr>
                <a:t>기타 </a:t>
              </a:r>
              <a:r>
                <a:rPr lang="ko-KR" altLang="en-US" sz="1100" dirty="0" err="1">
                  <a:solidFill>
                    <a:srgbClr val="595959"/>
                  </a:solidFill>
                </a:rPr>
                <a:t>실버관련</a:t>
              </a:r>
              <a:r>
                <a:rPr lang="ko-KR" altLang="en-US" sz="1100" dirty="0">
                  <a:solidFill>
                    <a:srgbClr val="595959"/>
                  </a:solidFill>
                </a:rPr>
                <a:t> 기관</a:t>
              </a:r>
              <a:endParaRPr sz="11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24"/>
          <p:cNvGrpSpPr/>
          <p:nvPr/>
        </p:nvGrpSpPr>
        <p:grpSpPr>
          <a:xfrm>
            <a:off x="4547199" y="1401202"/>
            <a:ext cx="4370154" cy="4836110"/>
            <a:chOff x="4020208" y="1507358"/>
            <a:chExt cx="4910837" cy="4836110"/>
          </a:xfrm>
        </p:grpSpPr>
        <p:sp>
          <p:nvSpPr>
            <p:cNvPr id="501" name="Google Shape;501;p24"/>
            <p:cNvSpPr/>
            <p:nvPr/>
          </p:nvSpPr>
          <p:spPr>
            <a:xfrm>
              <a:off x="6285571" y="1507358"/>
              <a:ext cx="2520248" cy="483611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7000">
                  <a:srgbClr val="FFFFFF"/>
                </a:gs>
                <a:gs pos="99000">
                  <a:srgbClr val="BDDBED"/>
                </a:gs>
                <a:gs pos="100000">
                  <a:srgbClr val="6FAFD7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6285571" y="1518686"/>
              <a:ext cx="2520248" cy="342630"/>
            </a:xfrm>
            <a:prstGeom prst="rect">
              <a:avLst/>
            </a:prstGeom>
            <a:solidFill>
              <a:srgbClr val="3487BA"/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marL="534988" marR="0" lvl="0" indent="-825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관련업무/기술 유경험자</a:t>
              </a:r>
              <a:endParaRPr sz="1200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3" name="Google Shape;503;p24" descr="icon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82912" y="1586311"/>
              <a:ext cx="256469" cy="301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24"/>
            <p:cNvSpPr/>
            <p:nvPr/>
          </p:nvSpPr>
          <p:spPr>
            <a:xfrm>
              <a:off x="6285571" y="4195064"/>
              <a:ext cx="2520248" cy="342630"/>
            </a:xfrm>
            <a:prstGeom prst="rect">
              <a:avLst/>
            </a:prstGeom>
            <a:solidFill>
              <a:srgbClr val="3487BA"/>
            </a:solidFill>
            <a:ln>
              <a:noFill/>
            </a:ln>
          </p:spPr>
          <p:txBody>
            <a:bodyPr spcFirstLastPara="1" wrap="square" lIns="0" tIns="36000" rIns="0" bIns="36000" anchor="ctr" anchorCtr="0">
              <a:noAutofit/>
            </a:bodyPr>
            <a:lstStyle/>
            <a:p>
              <a:pPr marL="82550" marR="0" lvl="0" indent="-8255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박사</a:t>
              </a:r>
              <a:r>
                <a:rPr lang="en-US" altLang="ko-KR" sz="1200" b="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" sz="1200" b="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기술사 이상 투입비율</a:t>
              </a:r>
              <a:endParaRPr sz="1200" dirty="0"/>
            </a:p>
          </p:txBody>
        </p:sp>
        <p:pic>
          <p:nvPicPr>
            <p:cNvPr id="505" name="Google Shape;505;p24" descr="icon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82912" y="4240905"/>
              <a:ext cx="256469" cy="3010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4"/>
            <p:cNvSpPr/>
            <p:nvPr/>
          </p:nvSpPr>
          <p:spPr>
            <a:xfrm>
              <a:off x="6363846" y="2283156"/>
              <a:ext cx="2567199" cy="697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71450" marR="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200" b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정보화 컨설팅  </a:t>
              </a:r>
              <a:r>
                <a:rPr lang="en" sz="1200" b="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8 M/M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프로세스 컨설팅 </a:t>
              </a:r>
              <a:r>
                <a:rPr lang="en-US" altLang="ko-KR" sz="1200" b="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7 M/M</a:t>
              </a:r>
              <a:endParaRPr lang="ko-KR" altLang="en-US" sz="1200" dirty="0"/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cxnSp>
          <p:nvCxnSpPr>
            <p:cNvPr id="508" name="Google Shape;508;p24"/>
            <p:cNvCxnSpPr/>
            <p:nvPr/>
          </p:nvCxnSpPr>
          <p:spPr>
            <a:xfrm>
              <a:off x="6492495" y="6216191"/>
              <a:ext cx="2099664" cy="0"/>
            </a:xfrm>
            <a:prstGeom prst="straightConnector1">
              <a:avLst/>
            </a:prstGeom>
            <a:noFill/>
            <a:ln w="9525" cap="flat" cmpd="sng">
              <a:solidFill>
                <a:srgbClr val="6BAD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09" name="Google Shape;509;p24"/>
            <p:cNvSpPr/>
            <p:nvPr/>
          </p:nvSpPr>
          <p:spPr>
            <a:xfrm>
              <a:off x="7625053" y="5704762"/>
              <a:ext cx="835380" cy="516170"/>
            </a:xfrm>
            <a:prstGeom prst="rect">
              <a:avLst/>
            </a:prstGeom>
            <a:solidFill>
              <a:srgbClr val="002060">
                <a:alpha val="50980"/>
              </a:srgbClr>
            </a:solidFill>
            <a:ln>
              <a:solidFill>
                <a:schemeClr val="accent1"/>
              </a:solidFill>
            </a:ln>
          </p:spPr>
          <p:txBody>
            <a:bodyPr spcFirstLastPara="1" wrap="square" lIns="0" tIns="3600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000" b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중급</a:t>
              </a:r>
              <a:r>
                <a:rPr lang="ko-KR" altLang="en-US" sz="1000" b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기술자</a:t>
              </a:r>
              <a:br>
                <a:rPr lang="en" sz="1000" b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000" b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2명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6696236" y="5704762"/>
              <a:ext cx="835380" cy="504215"/>
            </a:xfrm>
            <a:prstGeom prst="rect">
              <a:avLst/>
            </a:prstGeom>
            <a:solidFill>
              <a:srgbClr val="002060">
                <a:alpha val="50980"/>
              </a:srgbClr>
            </a:solidFill>
            <a:ln>
              <a:solidFill>
                <a:schemeClr val="accent1"/>
              </a:solidFill>
            </a:ln>
          </p:spPr>
          <p:txBody>
            <a:bodyPr spcFirstLastPara="1" wrap="square" lIns="0" tIns="72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박사</a:t>
              </a:r>
              <a:r>
                <a:rPr lang="en-US" altLang="ko-KR" sz="1000" b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" sz="1000" b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기술사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2명</a:t>
              </a:r>
              <a:endParaRPr sz="1100" b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6363846" y="1977235"/>
              <a:ext cx="17224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총 투입 : 15 M/M</a:t>
              </a:r>
              <a:endParaRPr sz="12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6393399" y="2986405"/>
              <a:ext cx="2333817" cy="697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6363845" y="2779111"/>
              <a:ext cx="2567199" cy="697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/>
            </a:p>
          </p:txBody>
        </p:sp>
        <p:pic>
          <p:nvPicPr>
            <p:cNvPr id="514" name="Google Shape;514;p24" descr="check-Line4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696236" y="4651280"/>
              <a:ext cx="1654703" cy="897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p24"/>
            <p:cNvSpPr/>
            <p:nvPr/>
          </p:nvSpPr>
          <p:spPr>
            <a:xfrm>
              <a:off x="6665210" y="4791736"/>
              <a:ext cx="1926949" cy="732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100" b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박사</a:t>
              </a:r>
              <a:r>
                <a:rPr lang="en-US" altLang="ko-KR" sz="1100" b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en" sz="1100" b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기술사 이상 인력 </a:t>
              </a:r>
              <a:br>
                <a:rPr lang="en" sz="1100" b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b="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50 % </a:t>
              </a:r>
              <a:r>
                <a:rPr lang="ko-KR" altLang="en-US" b="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투입</a:t>
              </a:r>
              <a:endParaRPr sz="1100" dirty="0"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4020208" y="2515281"/>
              <a:ext cx="17891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총 투입 : 15 M/M</a:t>
              </a:r>
              <a:endParaRPr sz="14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24"/>
          <p:cNvSpPr txBox="1"/>
          <p:nvPr/>
        </p:nvSpPr>
        <p:spPr>
          <a:xfrm>
            <a:off x="7405511" y="215856"/>
            <a:ext cx="15845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Ⅲ. 사업관리방안</a:t>
            </a:r>
            <a:endParaRPr dirty="0"/>
          </a:p>
        </p:txBody>
      </p:sp>
      <p:cxnSp>
        <p:nvCxnSpPr>
          <p:cNvPr id="518" name="Google Shape;518;p24"/>
          <p:cNvCxnSpPr>
            <a:stCxn id="494" idx="2"/>
            <a:endCxn id="498" idx="3"/>
          </p:cNvCxnSpPr>
          <p:nvPr/>
        </p:nvCxnSpPr>
        <p:spPr>
          <a:xfrm flipH="1">
            <a:off x="1379983" y="2809271"/>
            <a:ext cx="981600" cy="186000"/>
          </a:xfrm>
          <a:prstGeom prst="bentConnector2">
            <a:avLst/>
          </a:prstGeom>
          <a:solidFill>
            <a:srgbClr val="006699"/>
          </a:solidFill>
          <a:ln w="158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9" name="Google Shape;519;p24"/>
          <p:cNvCxnSpPr>
            <a:stCxn id="493" idx="2"/>
            <a:endCxn id="520" idx="3"/>
          </p:cNvCxnSpPr>
          <p:nvPr/>
        </p:nvCxnSpPr>
        <p:spPr>
          <a:xfrm flipH="1">
            <a:off x="3265385" y="3221488"/>
            <a:ext cx="9900" cy="2152500"/>
          </a:xfrm>
          <a:prstGeom prst="straightConnector1">
            <a:avLst/>
          </a:prstGeom>
          <a:solidFill>
            <a:srgbClr val="006699"/>
          </a:solidFill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1" name="Google Shape;521;p24"/>
          <p:cNvGrpSpPr/>
          <p:nvPr/>
        </p:nvGrpSpPr>
        <p:grpSpPr>
          <a:xfrm>
            <a:off x="2361583" y="4347564"/>
            <a:ext cx="1827404" cy="578486"/>
            <a:chOff x="466725" y="4431651"/>
            <a:chExt cx="2650717" cy="697896"/>
          </a:xfrm>
        </p:grpSpPr>
        <p:grpSp>
          <p:nvGrpSpPr>
            <p:cNvPr id="522" name="Google Shape;522;p24"/>
            <p:cNvGrpSpPr/>
            <p:nvPr/>
          </p:nvGrpSpPr>
          <p:grpSpPr>
            <a:xfrm>
              <a:off x="466725" y="4431651"/>
              <a:ext cx="2650717" cy="697896"/>
              <a:chOff x="365890" y="2829516"/>
              <a:chExt cx="4104000" cy="659959"/>
            </a:xfrm>
          </p:grpSpPr>
          <p:sp>
            <p:nvSpPr>
              <p:cNvPr id="523" name="Google Shape;523;p24"/>
              <p:cNvSpPr/>
              <p:nvPr/>
            </p:nvSpPr>
            <p:spPr>
              <a:xfrm>
                <a:off x="365890" y="3089883"/>
                <a:ext cx="4104000" cy="399592"/>
              </a:xfrm>
              <a:prstGeom prst="roundRect">
                <a:avLst>
                  <a:gd name="adj" fmla="val 1655"/>
                </a:avLst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38100" dir="5400000" algn="t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91425" tIns="72000" rIns="91425" bIns="45700" anchor="t" anchorCtr="0">
                <a:noAutofit/>
              </a:bodyPr>
              <a:lstStyle/>
              <a:p>
                <a:pPr marL="0" marR="0" lvl="1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사업분야</a:t>
                </a:r>
                <a:endParaRPr/>
              </a:p>
            </p:txBody>
          </p:sp>
          <p:sp>
            <p:nvSpPr>
              <p:cNvPr id="524" name="Google Shape;524;p24"/>
              <p:cNvSpPr/>
              <p:nvPr/>
            </p:nvSpPr>
            <p:spPr>
              <a:xfrm>
                <a:off x="365890" y="2829516"/>
                <a:ext cx="4104000" cy="272210"/>
              </a:xfrm>
              <a:prstGeom prst="round2SameRect">
                <a:avLst>
                  <a:gd name="adj1" fmla="val 11268"/>
                  <a:gd name="adj2" fmla="val 0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n w="127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36000" rIns="91425" bIns="36000" anchor="ctr" anchorCtr="0">
                <a:noAutofit/>
              </a:bodyPr>
              <a:lstStyle/>
              <a:p>
                <a:pPr marL="0" marR="0" lvl="1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Project Manager</a:t>
                </a: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5" name="Google Shape;525;p24"/>
            <p:cNvSpPr/>
            <p:nvPr/>
          </p:nvSpPr>
          <p:spPr>
            <a:xfrm>
              <a:off x="523977" y="4763312"/>
              <a:ext cx="2544898" cy="342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1100" b="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Humintec </a:t>
              </a:r>
              <a:r>
                <a:rPr lang="en" sz="1100" b="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PM</a:t>
              </a:r>
              <a:endParaRPr sz="11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6" name="Google Shape;526;p24"/>
          <p:cNvGrpSpPr/>
          <p:nvPr/>
        </p:nvGrpSpPr>
        <p:grpSpPr>
          <a:xfrm>
            <a:off x="2617858" y="5373859"/>
            <a:ext cx="1298235" cy="726279"/>
            <a:chOff x="2699792" y="5445224"/>
            <a:chExt cx="1217628" cy="637087"/>
          </a:xfrm>
        </p:grpSpPr>
        <p:sp>
          <p:nvSpPr>
            <p:cNvPr id="527" name="Google Shape;527;p24"/>
            <p:cNvSpPr/>
            <p:nvPr/>
          </p:nvSpPr>
          <p:spPr>
            <a:xfrm>
              <a:off x="2702563" y="5724559"/>
              <a:ext cx="1214857" cy="357752"/>
            </a:xfrm>
            <a:prstGeom prst="roundRect">
              <a:avLst>
                <a:gd name="adj" fmla="val 1655"/>
              </a:avLst>
            </a:prstGeom>
            <a:solidFill>
              <a:srgbClr val="FFFFFF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38100" dir="5400000" algn="t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72000" rIns="91425" bIns="45700" anchor="t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사업분야</a:t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2699792" y="5445224"/>
              <a:ext cx="1214857" cy="291372"/>
            </a:xfrm>
            <a:prstGeom prst="round2SameRect">
              <a:avLst>
                <a:gd name="adj1" fmla="val 11268"/>
                <a:gd name="adj2" fmla="val 0"/>
              </a:avLst>
            </a:prstGeom>
            <a:gradFill>
              <a:gsLst>
                <a:gs pos="0">
                  <a:srgbClr val="000000"/>
                </a:gs>
                <a:gs pos="100000">
                  <a:srgbClr val="FFFFFF"/>
                </a:gs>
              </a:gsLst>
              <a:lin ang="5400000" scaled="0"/>
            </a:gradFill>
            <a:ln w="12700" cap="flat" cmpd="sng">
              <a:solidFill>
                <a:srgbClr val="17365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36000" rIns="91425" bIns="36000" anchor="ctr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용역업체</a:t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738758" y="5794279"/>
              <a:ext cx="1166358" cy="241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ISP 추진 사업단</a:t>
              </a:r>
              <a:endParaRPr/>
            </a:p>
          </p:txBody>
        </p:sp>
      </p:grpSp>
      <p:cxnSp>
        <p:nvCxnSpPr>
          <p:cNvPr id="529" name="Google Shape;529;p24"/>
          <p:cNvCxnSpPr/>
          <p:nvPr/>
        </p:nvCxnSpPr>
        <p:spPr>
          <a:xfrm rot="10800000">
            <a:off x="3275505" y="3650029"/>
            <a:ext cx="1078200" cy="5100"/>
          </a:xfrm>
          <a:prstGeom prst="straightConnector1">
            <a:avLst/>
          </a:prstGeom>
          <a:solidFill>
            <a:srgbClr val="006699"/>
          </a:solidFill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0" name="Google Shape;530;p24"/>
          <p:cNvGrpSpPr/>
          <p:nvPr/>
        </p:nvGrpSpPr>
        <p:grpSpPr>
          <a:xfrm>
            <a:off x="4581503" y="4410565"/>
            <a:ext cx="1332515" cy="494528"/>
            <a:chOff x="466725" y="3703815"/>
            <a:chExt cx="2650717" cy="712063"/>
          </a:xfrm>
        </p:grpSpPr>
        <p:grpSp>
          <p:nvGrpSpPr>
            <p:cNvPr id="531" name="Google Shape;531;p24"/>
            <p:cNvGrpSpPr/>
            <p:nvPr/>
          </p:nvGrpSpPr>
          <p:grpSpPr>
            <a:xfrm>
              <a:off x="466725" y="3703815"/>
              <a:ext cx="2650717" cy="650089"/>
              <a:chOff x="365890" y="2141245"/>
              <a:chExt cx="4104000" cy="614751"/>
            </a:xfrm>
          </p:grpSpPr>
          <p:sp>
            <p:nvSpPr>
              <p:cNvPr id="532" name="Google Shape;532;p24"/>
              <p:cNvSpPr/>
              <p:nvPr/>
            </p:nvSpPr>
            <p:spPr>
              <a:xfrm>
                <a:off x="365890" y="2401613"/>
                <a:ext cx="4104000" cy="354383"/>
              </a:xfrm>
              <a:prstGeom prst="roundRect">
                <a:avLst>
                  <a:gd name="adj" fmla="val 1655"/>
                </a:avLst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dist="38100" dir="5400000" algn="t" rotWithShape="0">
                  <a:srgbClr val="000000">
                    <a:alpha val="13725"/>
                  </a:srgbClr>
                </a:outerShdw>
              </a:effectLst>
            </p:spPr>
            <p:txBody>
              <a:bodyPr spcFirstLastPara="1" wrap="square" lIns="91425" tIns="72000" rIns="91425" bIns="45700" anchor="t" anchorCtr="0">
                <a:noAutofit/>
              </a:bodyPr>
              <a:lstStyle/>
              <a:p>
                <a:pPr marL="0" marR="0" lvl="1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사업분야</a:t>
                </a:r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365890" y="2141245"/>
                <a:ext cx="4104000" cy="272209"/>
              </a:xfrm>
              <a:prstGeom prst="round2SameRect">
                <a:avLst>
                  <a:gd name="adj1" fmla="val 11268"/>
                  <a:gd name="adj2" fmla="val 0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 cmpd="sng">
                <a:solidFill>
                  <a:srgbClr val="17365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36000" rIns="91425" bIns="36000" anchor="ctr" anchorCtr="0">
                <a:noAutofit/>
              </a:bodyPr>
              <a:lstStyle/>
              <a:p>
                <a:pPr marL="0" marR="0" lvl="1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품질관리</a:t>
                </a:r>
                <a:endParaRPr/>
              </a:p>
            </p:txBody>
          </p:sp>
        </p:grpSp>
        <p:sp>
          <p:nvSpPr>
            <p:cNvPr id="534" name="Google Shape;534;p24"/>
            <p:cNvSpPr/>
            <p:nvPr/>
          </p:nvSpPr>
          <p:spPr>
            <a:xfrm>
              <a:off x="523974" y="4007296"/>
              <a:ext cx="2544896" cy="408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dirty="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Humintec / HIH</a:t>
              </a:r>
              <a:endParaRPr sz="1100" b="0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5" name="Google Shape;535;p24"/>
          <p:cNvCxnSpPr/>
          <p:nvPr/>
        </p:nvCxnSpPr>
        <p:spPr>
          <a:xfrm rot="10800000">
            <a:off x="4206037" y="4637602"/>
            <a:ext cx="377700" cy="5100"/>
          </a:xfrm>
          <a:prstGeom prst="straightConnector1">
            <a:avLst/>
          </a:prstGeom>
          <a:solidFill>
            <a:srgbClr val="006699"/>
          </a:solidFill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최종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1655</Words>
  <Application>Microsoft Office PowerPoint</Application>
  <PresentationFormat>화면 슬라이드 쇼(4:3)</PresentationFormat>
  <Paragraphs>300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Noto Sans Symbols</vt:lpstr>
      <vt:lpstr>Gulim</vt:lpstr>
      <vt:lpstr>Malgun Gothic</vt:lpstr>
      <vt:lpstr>Arial</vt:lpstr>
      <vt:lpstr>Calibri</vt:lpstr>
      <vt:lpstr>Simple Light</vt:lpstr>
      <vt:lpstr>최종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David Yoon</cp:lastModifiedBy>
  <cp:revision>18</cp:revision>
  <dcterms:modified xsi:type="dcterms:W3CDTF">2024-04-22T07:22:07Z</dcterms:modified>
</cp:coreProperties>
</file>